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1" r:id="rId3"/>
    <p:sldId id="257" r:id="rId4"/>
    <p:sldId id="272" r:id="rId5"/>
    <p:sldId id="287" r:id="rId6"/>
    <p:sldId id="288" r:id="rId7"/>
    <p:sldId id="270" r:id="rId8"/>
    <p:sldId id="275" r:id="rId9"/>
    <p:sldId id="276" r:id="rId10"/>
    <p:sldId id="277" r:id="rId11"/>
    <p:sldId id="278" r:id="rId12"/>
    <p:sldId id="280" r:id="rId13"/>
    <p:sldId id="281" r:id="rId14"/>
    <p:sldId id="286" r:id="rId15"/>
    <p:sldId id="260" r:id="rId16"/>
    <p:sldId id="267" r:id="rId17"/>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B3C1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6" autoAdjust="0"/>
    <p:restoredTop sz="94660"/>
  </p:normalViewPr>
  <p:slideViewPr>
    <p:cSldViewPr snapToGrid="0">
      <p:cViewPr varScale="1">
        <p:scale>
          <a:sx n="73" d="100"/>
          <a:sy n="73" d="100"/>
        </p:scale>
        <p:origin x="-498" y="-10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en-US"/>
              <a:t>01.09.2016</a:t>
            </a:r>
            <a:endParaRPr/>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73F7AA83-DE31-4E93-AB07-EF7FB05F6670}" type="slidenum">
              <a:rPr/>
              <a:pPr rtl="0"/>
              <a:t>‹#›</a:t>
            </a:fld>
            <a:endParaRPr/>
          </a:p>
        </p:txBody>
      </p:sp>
    </p:spTree>
    <p:extLst>
      <p:ext uri="{BB962C8B-B14F-4D97-AF65-F5344CB8AC3E}">
        <p14:creationId xmlns=""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en-US"/>
              <a:t>01.09.2016</a:t>
            </a:r>
            <a:endParaRPr/>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a:p>
        </p:txBody>
      </p:sp>
      <p:sp>
        <p:nvSpPr>
          <p:cNvPr id="5" name="Заполнитель заме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t>Щелкните, чтобы изменить стили текста образца слайда</a:t>
            </a:r>
          </a:p>
          <a:p>
            <a:pPr lvl="1" rtl="0"/>
            <a:r>
              <a:t>Второй уровень</a:t>
            </a:r>
          </a:p>
          <a:p>
            <a:pPr lvl="2" rtl="0"/>
            <a:r>
              <a:t>Третий уровень</a:t>
            </a:r>
          </a:p>
          <a:p>
            <a:pPr lvl="3" rtl="0"/>
            <a:r>
              <a:t>Четвертый уровень</a:t>
            </a:r>
          </a:p>
          <a:p>
            <a:pPr lvl="4" rtl="0"/>
            <a:r>
              <a:t>Пятый уровень</a:t>
            </a:r>
          </a:p>
        </p:txBody>
      </p:sp>
      <p:sp>
        <p:nvSpPr>
          <p:cNvPr id="6" name="Заполнитель нижне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935E2820-AFE1-45FA-949E-17BDB534E1DC}" type="slidenum">
              <a:rPr/>
              <a:pPr rtl="0"/>
              <a:t>‹#›</a:t>
            </a:fld>
            <a:endParaRPr/>
          </a:p>
        </p:txBody>
      </p:sp>
    </p:spTree>
    <p:extLst>
      <p:ext uri="{BB962C8B-B14F-4D97-AF65-F5344CB8AC3E}">
        <p14:creationId xmlns=""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endParaRPr lang="en-US"/>
          </a:p>
        </p:txBody>
      </p:sp>
      <p:sp>
        <p:nvSpPr>
          <p:cNvPr id="4" name="Заполнитель номера слайда 3"/>
          <p:cNvSpPr>
            <a:spLocks noGrp="1"/>
          </p:cNvSpPr>
          <p:nvPr>
            <p:ph type="sldNum" sz="quarter" idx="10"/>
          </p:nvPr>
        </p:nvSpPr>
        <p:spPr/>
        <p:txBody>
          <a:bodyPr rtlCol="0"/>
          <a:lstStyle/>
          <a:p>
            <a:pPr rtl="0"/>
            <a:fld id="{935E2820-AFE1-45FA-949E-17BDB534E1DC}" type="slidenum">
              <a:rPr lang="en-US" smtClean="0"/>
              <a:pPr rtl="0"/>
              <a:t>1</a:t>
            </a:fld>
            <a:endParaRPr lang="en-US"/>
          </a:p>
        </p:txBody>
      </p:sp>
    </p:spTree>
    <p:extLst>
      <p:ext uri="{BB962C8B-B14F-4D97-AF65-F5344CB8AC3E}">
        <p14:creationId xmlns=""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полнитель образа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endParaRPr lang="en-US"/>
          </a:p>
        </p:txBody>
      </p:sp>
      <p:sp>
        <p:nvSpPr>
          <p:cNvPr id="4" name="Номер слайда 3"/>
          <p:cNvSpPr>
            <a:spLocks noGrp="1"/>
          </p:cNvSpPr>
          <p:nvPr>
            <p:ph type="sldNum" sz="quarter" idx="10"/>
          </p:nvPr>
        </p:nvSpPr>
        <p:spPr/>
        <p:txBody>
          <a:bodyPr rtlCol="0"/>
          <a:lstStyle/>
          <a:p>
            <a:pPr rtl="0"/>
            <a:fld id="{77542409-6A04-4DC6-AC3A-D3758287A8F2}" type="slidenum">
              <a:rPr lang="en-US" smtClean="0"/>
              <a:pPr rtl="0"/>
              <a:t>3</a:t>
            </a:fld>
            <a:endParaRPr lang="en-US"/>
          </a:p>
        </p:txBody>
      </p:sp>
    </p:spTree>
    <p:extLst>
      <p:ext uri="{BB962C8B-B14F-4D97-AF65-F5344CB8AC3E}">
        <p14:creationId xmlns=""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ru-RU" smtClean="0"/>
              <a:t>Образец заголовка</a:t>
            </a:r>
            <a:endParaRPr/>
          </a:p>
        </p:txBody>
      </p:sp>
      <p:sp>
        <p:nvSpPr>
          <p:cNvPr id="3" name="Подзаголовок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ru-RU" smtClean="0"/>
              <a:t>Образец подзаголовка</a:t>
            </a:r>
            <a:endParaRPr/>
          </a:p>
        </p:txBody>
      </p:sp>
      <p:sp>
        <p:nvSpPr>
          <p:cNvPr id="8" name="Дата 7"/>
          <p:cNvSpPr>
            <a:spLocks noGrp="1"/>
          </p:cNvSpPr>
          <p:nvPr>
            <p:ph type="dt" sz="half" idx="10"/>
          </p:nvPr>
        </p:nvSpPr>
        <p:spPr/>
        <p:txBody>
          <a:bodyPr rtlCol="0"/>
          <a:lstStyle/>
          <a:p>
            <a:pPr rtl="0"/>
            <a:r>
              <a:rPr lang="en-US"/>
              <a:t>01.09.2016</a:t>
            </a:r>
            <a:endParaRPr/>
          </a:p>
        </p:txBody>
      </p:sp>
      <p:sp>
        <p:nvSpPr>
          <p:cNvPr id="9" name="Нижний колонтитул 8"/>
          <p:cNvSpPr>
            <a:spLocks noGrp="1"/>
          </p:cNvSpPr>
          <p:nvPr>
            <p:ph type="ftr" sz="quarter" idx="11"/>
          </p:nvPr>
        </p:nvSpPr>
        <p:spPr/>
        <p:txBody>
          <a:bodyPr rtlCol="0"/>
          <a:lstStyle/>
          <a:p>
            <a:pPr rtl="0"/>
            <a:endParaRPr/>
          </a:p>
        </p:txBody>
      </p:sp>
      <p:sp>
        <p:nvSpPr>
          <p:cNvPr id="10" name="Номер слайда 9"/>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a:p>
        </p:txBody>
      </p:sp>
      <p:sp>
        <p:nvSpPr>
          <p:cNvPr id="3" name="Вертикальный текст 2"/>
          <p:cNvSpPr>
            <a:spLocks noGrp="1"/>
          </p:cNvSpPr>
          <p:nvPr>
            <p:ph type="body" orient="vert" idx="1"/>
          </p:nvPr>
        </p:nvSpPr>
        <p:spPr/>
        <p:txBody>
          <a:bodyPr vert="eaVert"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4" name="Дата 3"/>
          <p:cNvSpPr>
            <a:spLocks noGrp="1"/>
          </p:cNvSpPr>
          <p:nvPr>
            <p:ph type="dt" sz="half" idx="10"/>
          </p:nvPr>
        </p:nvSpPr>
        <p:spPr/>
        <p:txBody>
          <a:bodyPr rtlCol="0"/>
          <a:lstStyle/>
          <a:p>
            <a:pPr rtl="0"/>
            <a:r>
              <a:rPr lang="en-US"/>
              <a:t>01.09.2016</a:t>
            </a:r>
            <a:endParaRPr/>
          </a:p>
        </p:txBody>
      </p:sp>
      <p:sp>
        <p:nvSpPr>
          <p:cNvPr id="5" name="Нижний колонтитул 4"/>
          <p:cNvSpPr>
            <a:spLocks noGrp="1"/>
          </p:cNvSpPr>
          <p:nvPr>
            <p:ph type="ftr" sz="quarter" idx="11"/>
          </p:nvPr>
        </p:nvSpPr>
        <p:spPr/>
        <p:txBody>
          <a:bodyPr rtlCol="0"/>
          <a:lstStyle/>
          <a:p>
            <a:pPr rtl="0"/>
            <a:endParaRPr/>
          </a:p>
        </p:txBody>
      </p:sp>
      <p:sp>
        <p:nvSpPr>
          <p:cNvPr id="6" name="Номер слайда 5"/>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865014" y="304801"/>
            <a:ext cx="1715800" cy="5410200"/>
          </a:xfrm>
        </p:spPr>
        <p:txBody>
          <a:bodyPr vert="eaVert" rtlCol="0"/>
          <a:lstStyle/>
          <a:p>
            <a:pPr rtl="0"/>
            <a:r>
              <a:rPr lang="ru-RU" smtClean="0"/>
              <a:t>Образец заголовка</a:t>
            </a:r>
            <a:endParaRPr/>
          </a:p>
        </p:txBody>
      </p:sp>
      <p:sp>
        <p:nvSpPr>
          <p:cNvPr id="3" name="Вертикальный текст 2"/>
          <p:cNvSpPr>
            <a:spLocks noGrp="1"/>
          </p:cNvSpPr>
          <p:nvPr>
            <p:ph type="body" orient="vert" idx="1"/>
          </p:nvPr>
        </p:nvSpPr>
        <p:spPr>
          <a:xfrm>
            <a:off x="2209800" y="304801"/>
            <a:ext cx="7502814" cy="5410200"/>
          </a:xfrm>
        </p:spPr>
        <p:txBody>
          <a:bodyPr vert="eaVert"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4" name="Дата 3"/>
          <p:cNvSpPr>
            <a:spLocks noGrp="1"/>
          </p:cNvSpPr>
          <p:nvPr>
            <p:ph type="dt" sz="half" idx="10"/>
          </p:nvPr>
        </p:nvSpPr>
        <p:spPr/>
        <p:txBody>
          <a:bodyPr rtlCol="0"/>
          <a:lstStyle/>
          <a:p>
            <a:pPr rtl="0"/>
            <a:r>
              <a:rPr lang="en-US"/>
              <a:t>01.09.2016</a:t>
            </a:r>
            <a:endParaRPr/>
          </a:p>
        </p:txBody>
      </p:sp>
      <p:sp>
        <p:nvSpPr>
          <p:cNvPr id="5" name="Нижний колонтитул 4"/>
          <p:cNvSpPr>
            <a:spLocks noGrp="1"/>
          </p:cNvSpPr>
          <p:nvPr>
            <p:ph type="ftr" sz="quarter" idx="11"/>
          </p:nvPr>
        </p:nvSpPr>
        <p:spPr/>
        <p:txBody>
          <a:bodyPr rtlCol="0"/>
          <a:lstStyle/>
          <a:p>
            <a:pPr rtl="0"/>
            <a:endParaRPr/>
          </a:p>
        </p:txBody>
      </p:sp>
      <p:sp>
        <p:nvSpPr>
          <p:cNvPr id="6" name="Номер слайда 5"/>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1299497733"/>
      </p:ext>
    </p:extLst>
  </p:cSld>
  <p:clrMapOvr>
    <a:masterClrMapping/>
  </p:clrMapOvr>
  <p:extLst>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a:p>
        </p:txBody>
      </p:sp>
      <p:sp>
        <p:nvSpPr>
          <p:cNvPr id="3" name="Объект 2"/>
          <p:cNvSpPr>
            <a:spLocks noGrp="1"/>
          </p:cNvSpPr>
          <p:nvPr>
            <p:ph idx="1"/>
          </p:nvPr>
        </p:nvSpPr>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4" name="Дата 3"/>
          <p:cNvSpPr>
            <a:spLocks noGrp="1"/>
          </p:cNvSpPr>
          <p:nvPr>
            <p:ph type="dt" sz="half" idx="10"/>
          </p:nvPr>
        </p:nvSpPr>
        <p:spPr/>
        <p:txBody>
          <a:bodyPr rtlCol="0"/>
          <a:lstStyle/>
          <a:p>
            <a:pPr rtl="0"/>
            <a:r>
              <a:rPr lang="en-US"/>
              <a:t>01.09.2016</a:t>
            </a:r>
            <a:endParaRPr/>
          </a:p>
        </p:txBody>
      </p:sp>
      <p:sp>
        <p:nvSpPr>
          <p:cNvPr id="5" name="Нижний колонтитул 4"/>
          <p:cNvSpPr>
            <a:spLocks noGrp="1"/>
          </p:cNvSpPr>
          <p:nvPr>
            <p:ph type="ftr" sz="quarter" idx="11"/>
          </p:nvPr>
        </p:nvSpPr>
        <p:spPr/>
        <p:txBody>
          <a:bodyPr rtlCol="0"/>
          <a:lstStyle/>
          <a:p>
            <a:pPr rtl="0"/>
            <a:endParaRPr/>
          </a:p>
        </p:txBody>
      </p:sp>
      <p:sp>
        <p:nvSpPr>
          <p:cNvPr id="6" name="Номер слайда 5"/>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ru-RU" smtClean="0"/>
              <a:t>Образец заголовка</a:t>
            </a:r>
            <a:endParaRPr/>
          </a:p>
        </p:txBody>
      </p:sp>
      <p:sp>
        <p:nvSpPr>
          <p:cNvPr id="3" name="Замещающий текст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ru-RU" smtClean="0"/>
              <a:t>Образец текста</a:t>
            </a:r>
          </a:p>
        </p:txBody>
      </p:sp>
      <p:sp>
        <p:nvSpPr>
          <p:cNvPr id="4" name="Дата 3"/>
          <p:cNvSpPr>
            <a:spLocks noGrp="1"/>
          </p:cNvSpPr>
          <p:nvPr>
            <p:ph type="dt" sz="half" idx="10"/>
          </p:nvPr>
        </p:nvSpPr>
        <p:spPr/>
        <p:txBody>
          <a:bodyPr rtlCol="0"/>
          <a:lstStyle/>
          <a:p>
            <a:pPr rtl="0"/>
            <a:r>
              <a:rPr lang="en-US"/>
              <a:t>01.09.2016</a:t>
            </a:r>
            <a:endParaRPr/>
          </a:p>
        </p:txBody>
      </p:sp>
      <p:sp>
        <p:nvSpPr>
          <p:cNvPr id="5" name="Нижний колонтитул 4"/>
          <p:cNvSpPr>
            <a:spLocks noGrp="1"/>
          </p:cNvSpPr>
          <p:nvPr>
            <p:ph type="ftr" sz="quarter" idx="11"/>
          </p:nvPr>
        </p:nvSpPr>
        <p:spPr/>
        <p:txBody>
          <a:bodyPr rtlCol="0"/>
          <a:lstStyle/>
          <a:p>
            <a:pPr rtl="0"/>
            <a:endParaRPr/>
          </a:p>
        </p:txBody>
      </p:sp>
      <p:sp>
        <p:nvSpPr>
          <p:cNvPr id="6" name="Номер слайда 5"/>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a:p>
        </p:txBody>
      </p:sp>
      <p:sp>
        <p:nvSpPr>
          <p:cNvPr id="3" name="Объект 2"/>
          <p:cNvSpPr>
            <a:spLocks noGrp="1"/>
          </p:cNvSpPr>
          <p:nvPr>
            <p:ph sz="half" idx="1"/>
          </p:nvPr>
        </p:nvSpPr>
        <p:spPr>
          <a:xfrm>
            <a:off x="2208213" y="1600200"/>
            <a:ext cx="4572000" cy="411480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4" name="Объект 3"/>
          <p:cNvSpPr>
            <a:spLocks noGrp="1"/>
          </p:cNvSpPr>
          <p:nvPr>
            <p:ph sz="half" idx="2"/>
          </p:nvPr>
        </p:nvSpPr>
        <p:spPr>
          <a:xfrm>
            <a:off x="7008813" y="1600200"/>
            <a:ext cx="4572000" cy="411480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5" name="Дата 4"/>
          <p:cNvSpPr>
            <a:spLocks noGrp="1"/>
          </p:cNvSpPr>
          <p:nvPr>
            <p:ph type="dt" sz="half" idx="10"/>
          </p:nvPr>
        </p:nvSpPr>
        <p:spPr/>
        <p:txBody>
          <a:bodyPr rtlCol="0"/>
          <a:lstStyle/>
          <a:p>
            <a:pPr rtl="0"/>
            <a:r>
              <a:rPr lang="en-US"/>
              <a:t>01.09.2016</a:t>
            </a:r>
            <a:endParaRPr/>
          </a:p>
        </p:txBody>
      </p:sp>
      <p:sp>
        <p:nvSpPr>
          <p:cNvPr id="6" name="Нижний колонтитул 5"/>
          <p:cNvSpPr>
            <a:spLocks noGrp="1"/>
          </p:cNvSpPr>
          <p:nvPr>
            <p:ph type="ftr" sz="quarter" idx="11"/>
          </p:nvPr>
        </p:nvSpPr>
        <p:spPr/>
        <p:txBody>
          <a:bodyPr rtlCol="0"/>
          <a:lstStyle/>
          <a:p>
            <a:pPr rtl="0"/>
            <a:endParaRPr/>
          </a:p>
        </p:txBody>
      </p:sp>
      <p:sp>
        <p:nvSpPr>
          <p:cNvPr id="7" name="Номер слайда 6"/>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a:p>
        </p:txBody>
      </p:sp>
      <p:sp>
        <p:nvSpPr>
          <p:cNvPr id="3" name="Текст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ru-RU" smtClean="0"/>
              <a:t>Образец текста</a:t>
            </a:r>
          </a:p>
        </p:txBody>
      </p:sp>
      <p:sp>
        <p:nvSpPr>
          <p:cNvPr id="4" name="Объект 3"/>
          <p:cNvSpPr>
            <a:spLocks noGrp="1"/>
          </p:cNvSpPr>
          <p:nvPr>
            <p:ph sz="half" idx="2"/>
          </p:nvPr>
        </p:nvSpPr>
        <p:spPr>
          <a:xfrm>
            <a:off x="2208213" y="2505075"/>
            <a:ext cx="4572000" cy="333756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5" name="Текст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ru-RU" smtClean="0"/>
              <a:t>Образец текста</a:t>
            </a:r>
          </a:p>
        </p:txBody>
      </p:sp>
      <p:sp>
        <p:nvSpPr>
          <p:cNvPr id="6" name="Объект 5"/>
          <p:cNvSpPr>
            <a:spLocks noGrp="1"/>
          </p:cNvSpPr>
          <p:nvPr>
            <p:ph sz="quarter" idx="4"/>
          </p:nvPr>
        </p:nvSpPr>
        <p:spPr>
          <a:xfrm>
            <a:off x="7008813" y="2505075"/>
            <a:ext cx="4572000" cy="333756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7" name="Дата 6"/>
          <p:cNvSpPr>
            <a:spLocks noGrp="1"/>
          </p:cNvSpPr>
          <p:nvPr>
            <p:ph type="dt" sz="half" idx="10"/>
          </p:nvPr>
        </p:nvSpPr>
        <p:spPr/>
        <p:txBody>
          <a:bodyPr rtlCol="0"/>
          <a:lstStyle/>
          <a:p>
            <a:pPr rtl="0"/>
            <a:r>
              <a:rPr lang="en-US"/>
              <a:t>01.09.2016</a:t>
            </a:r>
            <a:endParaRPr/>
          </a:p>
        </p:txBody>
      </p:sp>
      <p:sp>
        <p:nvSpPr>
          <p:cNvPr id="8" name="Нижний колонтитул 7"/>
          <p:cNvSpPr>
            <a:spLocks noGrp="1"/>
          </p:cNvSpPr>
          <p:nvPr>
            <p:ph type="ftr" sz="quarter" idx="11"/>
          </p:nvPr>
        </p:nvSpPr>
        <p:spPr/>
        <p:txBody>
          <a:bodyPr rtlCol="0"/>
          <a:lstStyle/>
          <a:p>
            <a:pPr rtl="0"/>
            <a:endParaRPr/>
          </a:p>
        </p:txBody>
      </p:sp>
      <p:sp>
        <p:nvSpPr>
          <p:cNvPr id="9" name="Номер слайда 8"/>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a:p>
        </p:txBody>
      </p:sp>
      <p:sp>
        <p:nvSpPr>
          <p:cNvPr id="3" name="Дата 2"/>
          <p:cNvSpPr>
            <a:spLocks noGrp="1"/>
          </p:cNvSpPr>
          <p:nvPr>
            <p:ph type="dt" sz="half" idx="10"/>
          </p:nvPr>
        </p:nvSpPr>
        <p:spPr/>
        <p:txBody>
          <a:bodyPr rtlCol="0"/>
          <a:lstStyle/>
          <a:p>
            <a:pPr rtl="0"/>
            <a:r>
              <a:rPr lang="en-US"/>
              <a:t>01.09.2016</a:t>
            </a:r>
            <a:endParaRPr/>
          </a:p>
        </p:txBody>
      </p:sp>
      <p:sp>
        <p:nvSpPr>
          <p:cNvPr id="4" name="Нижний колонтитул 3"/>
          <p:cNvSpPr>
            <a:spLocks noGrp="1"/>
          </p:cNvSpPr>
          <p:nvPr>
            <p:ph type="ftr" sz="quarter" idx="11"/>
          </p:nvPr>
        </p:nvSpPr>
        <p:spPr/>
        <p:txBody>
          <a:bodyPr rtlCol="0"/>
          <a:lstStyle/>
          <a:p>
            <a:pPr rtl="0"/>
            <a:endParaRPr/>
          </a:p>
        </p:txBody>
      </p:sp>
      <p:sp>
        <p:nvSpPr>
          <p:cNvPr id="5" name="Номер слайда 4"/>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r>
              <a:rPr lang="en-US"/>
              <a:t>01.09.2016</a:t>
            </a:r>
            <a:endParaRPr/>
          </a:p>
        </p:txBody>
      </p:sp>
      <p:sp>
        <p:nvSpPr>
          <p:cNvPr id="3" name="Нижний колонтитул 2"/>
          <p:cNvSpPr>
            <a:spLocks noGrp="1"/>
          </p:cNvSpPr>
          <p:nvPr>
            <p:ph type="ftr" sz="quarter" idx="11"/>
          </p:nvPr>
        </p:nvSpPr>
        <p:spPr/>
        <p:txBody>
          <a:bodyPr rtlCol="0"/>
          <a:lstStyle/>
          <a:p>
            <a:pPr rtl="0"/>
            <a:endParaRPr/>
          </a:p>
        </p:txBody>
      </p:sp>
      <p:sp>
        <p:nvSpPr>
          <p:cNvPr id="4" name="Номер слайда 3"/>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ru-RU" smtClean="0"/>
              <a:t>Образец заголовка</a:t>
            </a:r>
            <a:endParaRPr/>
          </a:p>
        </p:txBody>
      </p:sp>
      <p:sp>
        <p:nvSpPr>
          <p:cNvPr id="3" name="Объект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a:p>
        </p:txBody>
      </p:sp>
      <p:sp>
        <p:nvSpPr>
          <p:cNvPr id="4" name="Текст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ru-RU" smtClean="0"/>
              <a:t>Образец текста</a:t>
            </a:r>
          </a:p>
        </p:txBody>
      </p:sp>
      <p:sp>
        <p:nvSpPr>
          <p:cNvPr id="5" name="Дата 4"/>
          <p:cNvSpPr>
            <a:spLocks noGrp="1"/>
          </p:cNvSpPr>
          <p:nvPr>
            <p:ph type="dt" sz="half" idx="10"/>
          </p:nvPr>
        </p:nvSpPr>
        <p:spPr/>
        <p:txBody>
          <a:bodyPr rtlCol="0"/>
          <a:lstStyle/>
          <a:p>
            <a:pPr rtl="0"/>
            <a:r>
              <a:rPr lang="en-US"/>
              <a:t>01.09.2016</a:t>
            </a:r>
            <a:endParaRPr/>
          </a:p>
        </p:txBody>
      </p:sp>
      <p:sp>
        <p:nvSpPr>
          <p:cNvPr id="6" name="Нижний колонтитул 5"/>
          <p:cNvSpPr>
            <a:spLocks noGrp="1"/>
          </p:cNvSpPr>
          <p:nvPr>
            <p:ph type="ftr" sz="quarter" idx="11"/>
          </p:nvPr>
        </p:nvSpPr>
        <p:spPr/>
        <p:txBody>
          <a:bodyPr rtlCol="0"/>
          <a:lstStyle/>
          <a:p>
            <a:pPr rtl="0"/>
            <a:endParaRPr/>
          </a:p>
        </p:txBody>
      </p:sp>
      <p:sp>
        <p:nvSpPr>
          <p:cNvPr id="7" name="Номер слайда 6"/>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ru-RU" smtClean="0"/>
              <a:t>Образец заголовка</a:t>
            </a:r>
            <a:endParaRPr/>
          </a:p>
        </p:txBody>
      </p:sp>
      <p:sp>
        <p:nvSpPr>
          <p:cNvPr id="8" name="Скругленный прямоугольник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ru-RU" smtClean="0"/>
              <a:t>Вставка рисунка</a:t>
            </a:r>
            <a:endParaRPr/>
          </a:p>
        </p:txBody>
      </p:sp>
      <p:sp>
        <p:nvSpPr>
          <p:cNvPr id="4" name="Текст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ru-RU" smtClean="0"/>
              <a:t>Образец текста</a:t>
            </a:r>
          </a:p>
        </p:txBody>
      </p:sp>
      <p:sp>
        <p:nvSpPr>
          <p:cNvPr id="5" name="Дата 4"/>
          <p:cNvSpPr>
            <a:spLocks noGrp="1"/>
          </p:cNvSpPr>
          <p:nvPr>
            <p:ph type="dt" sz="half" idx="10"/>
          </p:nvPr>
        </p:nvSpPr>
        <p:spPr/>
        <p:txBody>
          <a:bodyPr rtlCol="0"/>
          <a:lstStyle/>
          <a:p>
            <a:pPr rtl="0"/>
            <a:r>
              <a:rPr lang="en-US"/>
              <a:t>01.09.2016</a:t>
            </a:r>
            <a:endParaRPr/>
          </a:p>
        </p:txBody>
      </p:sp>
      <p:sp>
        <p:nvSpPr>
          <p:cNvPr id="6" name="Нижний колонтитул 5"/>
          <p:cNvSpPr>
            <a:spLocks noGrp="1"/>
          </p:cNvSpPr>
          <p:nvPr>
            <p:ph type="ftr" sz="quarter" idx="11"/>
          </p:nvPr>
        </p:nvSpPr>
        <p:spPr/>
        <p:txBody>
          <a:bodyPr rtlCol="0"/>
          <a:lstStyle/>
          <a:p>
            <a:pPr rtl="0"/>
            <a:endParaRPr/>
          </a:p>
        </p:txBody>
      </p:sp>
      <p:sp>
        <p:nvSpPr>
          <p:cNvPr id="7" name="Номер слайда 6"/>
          <p:cNvSpPr>
            <a:spLocks noGrp="1"/>
          </p:cNvSpPr>
          <p:nvPr>
            <p:ph type="sldNum" sz="quarter" idx="12"/>
          </p:nvPr>
        </p:nvSpPr>
        <p:spPr/>
        <p:txBody>
          <a:bodyPr rtlCol="0"/>
          <a:lstStyle/>
          <a:p>
            <a:pPr rtl="0"/>
            <a:fld id="{8FDBFFB2-86D9-4B8F-A59A-553A60B94BBE}" type="slidenum">
              <a:rPr/>
              <a:pPr rtl="0"/>
              <a:t>‹#›</a:t>
            </a:fld>
            <a:endParaRPr/>
          </a:p>
        </p:txBody>
      </p:sp>
    </p:spTree>
    <p:extLst>
      <p:ext uri="{BB962C8B-B14F-4D97-AF65-F5344CB8AC3E}">
        <p14:creationId xmlns=""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ru"/>
              <a:t>Стиль образца заголовка</a:t>
            </a:r>
            <a:endParaRPr dirty="0"/>
          </a:p>
        </p:txBody>
      </p:sp>
      <p:sp>
        <p:nvSpPr>
          <p:cNvPr id="3" name="Замещающий текст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ru"/>
              <a:t>Щелкните, чтобы изменить стили текста образца слайда</a:t>
            </a:r>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a:p>
        </p:txBody>
      </p:sp>
      <p:sp>
        <p:nvSpPr>
          <p:cNvPr id="4" name="Дата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pPr rtl="0"/>
            <a:r>
              <a:rPr lang="en-US"/>
              <a:t>01.09.2016</a:t>
            </a:r>
            <a:endParaRPr lang="en-US" dirty="0"/>
          </a:p>
        </p:txBody>
      </p:sp>
      <p:sp>
        <p:nvSpPr>
          <p:cNvPr id="5" name="Нижний колонтитул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en-US"/>
          </a:p>
        </p:txBody>
      </p:sp>
      <p:sp>
        <p:nvSpPr>
          <p:cNvPr id="6" name="Номер слайда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n-US" smtClean="0"/>
              <a:pPr rtl="0"/>
              <a:t>‹#›</a:t>
            </a:fld>
            <a:endParaRPr lang="en-US"/>
          </a:p>
        </p:txBody>
      </p:sp>
    </p:spTree>
    <p:extLst>
      <p:ext uri="{BB962C8B-B14F-4D97-AF65-F5344CB8AC3E}">
        <p14:creationId xmlns=""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9863" y="304800"/>
            <a:ext cx="8296508" cy="2460702"/>
          </a:xfrm>
        </p:spPr>
        <p:txBody>
          <a:bodyPr rtlCol="0">
            <a:noAutofit/>
          </a:bodyPr>
          <a:lstStyle/>
          <a:p>
            <a:r>
              <a:rPr lang="ru-RU" sz="3600" b="1" dirty="0" smtClean="0">
                <a:solidFill>
                  <a:schemeClr val="tx2"/>
                </a:solidFill>
              </a:rPr>
              <a:t>Подготовка детей к школе в соответствии с </a:t>
            </a:r>
            <a:r>
              <a:rPr lang="ru-RU" sz="3600" b="1" dirty="0" smtClean="0">
                <a:solidFill>
                  <a:schemeClr val="tx2"/>
                </a:solidFill>
              </a:rPr>
              <a:t>Федеральными государственными образовательными стандартами </a:t>
            </a:r>
            <a:r>
              <a:rPr lang="ru-RU" sz="3600" b="1" dirty="0" smtClean="0">
                <a:solidFill>
                  <a:schemeClr val="tx2"/>
                </a:solidFill>
              </a:rPr>
              <a:t>дошкольного образования</a:t>
            </a:r>
            <a:endParaRPr lang="ru" sz="3600" b="1" dirty="0">
              <a:solidFill>
                <a:schemeClr val="tx2"/>
              </a:solidFill>
            </a:endParaRPr>
          </a:p>
        </p:txBody>
      </p:sp>
      <p:sp>
        <p:nvSpPr>
          <p:cNvPr id="3" name="Подзаголовок 2"/>
          <p:cNvSpPr>
            <a:spLocks noGrp="1"/>
          </p:cNvSpPr>
          <p:nvPr>
            <p:ph type="subTitle" idx="1"/>
          </p:nvPr>
        </p:nvSpPr>
        <p:spPr/>
        <p:txBody>
          <a:bodyPr rtlCol="0"/>
          <a:lstStyle/>
          <a:p>
            <a:pPr rtl="0"/>
            <a:r>
              <a:rPr lang="ru" b="1" dirty="0" smtClean="0"/>
              <a:t>Воспитатель: Коновалова Н.Л.</a:t>
            </a:r>
            <a:endParaRPr lang="ru" b="1" dirty="0"/>
          </a:p>
        </p:txBody>
      </p:sp>
    </p:spTree>
    <p:extLst>
      <p:ext uri="{BB962C8B-B14F-4D97-AF65-F5344CB8AC3E}">
        <p14:creationId xmlns=""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1"/>
            <a:ext cx="9612080" cy="6333893"/>
          </a:xfrm>
        </p:spPr>
        <p:txBody>
          <a:bodyPr>
            <a:noAutofit/>
          </a:bodyPr>
          <a:lstStyle/>
          <a:p>
            <a:r>
              <a:rPr lang="ru-RU" sz="2400" b="1" dirty="0" smtClean="0">
                <a:solidFill>
                  <a:schemeClr val="tx2"/>
                </a:solidFill>
              </a:rPr>
              <a:t>Мотивационная готовность </a:t>
            </a:r>
            <a:r>
              <a:rPr lang="ru-RU" sz="2400" dirty="0" smtClean="0">
                <a:solidFill>
                  <a:schemeClr val="tx2"/>
                </a:solidFill>
              </a:rPr>
              <a:t>- предполагает обоснованное желание идти в </a:t>
            </a:r>
            <a:r>
              <a:rPr lang="ru-RU" sz="2400" b="1" dirty="0" smtClean="0">
                <a:solidFill>
                  <a:schemeClr val="tx2"/>
                </a:solidFill>
              </a:rPr>
              <a:t>школу</a:t>
            </a:r>
            <a:r>
              <a:rPr lang="ru-RU" sz="2400" dirty="0" smtClean="0">
                <a:solidFill>
                  <a:schemeClr val="tx2"/>
                </a:solidFill>
              </a:rPr>
              <a:t>. В психологии различают разные мотивы готовности ребенка к </a:t>
            </a:r>
            <a:r>
              <a:rPr lang="ru-RU" sz="2400" b="1" dirty="0" smtClean="0">
                <a:solidFill>
                  <a:schemeClr val="tx2"/>
                </a:solidFill>
              </a:rPr>
              <a:t>школе</a:t>
            </a:r>
            <a:r>
              <a:rPr lang="ru-RU" sz="2400" dirty="0" smtClean="0">
                <a:solidFill>
                  <a:schemeClr val="tx2"/>
                </a:solidFill>
              </a:rPr>
              <a:t>: игровой, познавательный, социальный. Ребенок с игровым мотивом </a:t>
            </a:r>
            <a:r>
              <a:rPr lang="ru-RU" sz="2400" i="1" dirty="0" smtClean="0">
                <a:solidFill>
                  <a:schemeClr val="tx2"/>
                </a:solidFill>
              </a:rPr>
              <a:t>("Там много ребят, и можно будет играть с ними")</a:t>
            </a:r>
            <a:r>
              <a:rPr lang="ru-RU" sz="2400" dirty="0" smtClean="0">
                <a:solidFill>
                  <a:schemeClr val="tx2"/>
                </a:solidFill>
              </a:rPr>
              <a:t> не готов к обучению в </a:t>
            </a:r>
            <a:r>
              <a:rPr lang="ru-RU" sz="2400" b="1" dirty="0" smtClean="0">
                <a:solidFill>
                  <a:schemeClr val="tx2"/>
                </a:solidFill>
              </a:rPr>
              <a:t>школе</a:t>
            </a:r>
            <a:r>
              <a:rPr lang="ru-RU" sz="2400" dirty="0" smtClean="0">
                <a:solidFill>
                  <a:schemeClr val="tx2"/>
                </a:solidFill>
              </a:rPr>
              <a:t>. Познавательный мотив характеризуются тем, что ребенок хочет узнать что-то новое, интересное. Это наиболее оптимальный мотив, имея который, ребенок будет успешен в первом классе и в период обучения в начальной </a:t>
            </a:r>
            <a:r>
              <a:rPr lang="ru-RU" sz="2400" b="1" dirty="0" smtClean="0">
                <a:solidFill>
                  <a:schemeClr val="tx2"/>
                </a:solidFill>
              </a:rPr>
              <a:t>школе</a:t>
            </a:r>
            <a:r>
              <a:rPr lang="ru-RU" sz="2400" dirty="0" smtClean="0">
                <a:solidFill>
                  <a:schemeClr val="tx2"/>
                </a:solidFill>
              </a:rPr>
              <a:t>. Социальный мотив характеризуется тем, что ребенок желает приобрести новый социальный </a:t>
            </a:r>
            <a:r>
              <a:rPr lang="ru-RU" sz="2400" u="sng" dirty="0" smtClean="0">
                <a:solidFill>
                  <a:schemeClr val="tx2"/>
                </a:solidFill>
              </a:rPr>
              <a:t>статус</a:t>
            </a:r>
            <a:r>
              <a:rPr lang="ru-RU" sz="2400" dirty="0" smtClean="0">
                <a:solidFill>
                  <a:schemeClr val="tx2"/>
                </a:solidFill>
              </a:rPr>
              <a:t>: стать </a:t>
            </a:r>
            <a:r>
              <a:rPr lang="ru-RU" sz="2400" b="1" dirty="0" smtClean="0">
                <a:solidFill>
                  <a:schemeClr val="tx2"/>
                </a:solidFill>
              </a:rPr>
              <a:t>школьником</a:t>
            </a:r>
            <a:r>
              <a:rPr lang="ru-RU" sz="2400" dirty="0" smtClean="0">
                <a:solidFill>
                  <a:schemeClr val="tx2"/>
                </a:solidFill>
              </a:rPr>
              <a:t>, иметь портфель, учебники, </a:t>
            </a:r>
            <a:r>
              <a:rPr lang="ru-RU" sz="2400" b="1" dirty="0" smtClean="0">
                <a:solidFill>
                  <a:schemeClr val="tx2"/>
                </a:solidFill>
              </a:rPr>
              <a:t>школьные принадлежности</a:t>
            </a:r>
            <a:r>
              <a:rPr lang="ru-RU" sz="2400" dirty="0" smtClean="0">
                <a:solidFill>
                  <a:schemeClr val="tx2"/>
                </a:solidFill>
              </a:rPr>
              <a:t>, свое рабочее место. Но не следует отталкиваться от того, что только познавательный мотив – самый основной, и если ребенок этого мотива не имеет, то он не может идти учиться в </a:t>
            </a:r>
            <a:r>
              <a:rPr lang="ru-RU" sz="2400" b="1" dirty="0" smtClean="0">
                <a:solidFill>
                  <a:schemeClr val="tx2"/>
                </a:solidFill>
              </a:rPr>
              <a:t>школу</a:t>
            </a:r>
            <a:r>
              <a:rPr lang="ru-RU" sz="2400" dirty="0" smtClean="0">
                <a:solidFill>
                  <a:schemeClr val="tx2"/>
                </a:solidFill>
              </a:rPr>
              <a:t>. Кстати педагоги начальной </a:t>
            </a:r>
            <a:r>
              <a:rPr lang="ru-RU" sz="2400" b="1" dirty="0" smtClean="0">
                <a:solidFill>
                  <a:schemeClr val="tx2"/>
                </a:solidFill>
              </a:rPr>
              <a:t>школы</a:t>
            </a:r>
            <a:r>
              <a:rPr lang="ru-RU" sz="2400" dirty="0" smtClean="0">
                <a:solidFill>
                  <a:schemeClr val="tx2"/>
                </a:solidFill>
              </a:rPr>
              <a:t> ориентированы на игровой мотив и во многом свою деятельность, и процесс обучения осуществляют, используя игровые формы.</a:t>
            </a:r>
            <a:endParaRPr lang="ru-RU" sz="2400"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304801"/>
            <a:ext cx="9372600" cy="792480"/>
          </a:xfrm>
        </p:spPr>
        <p:txBody>
          <a:bodyPr>
            <a:normAutofit fontScale="90000"/>
          </a:bodyPr>
          <a:lstStyle/>
          <a:p>
            <a:pPr algn="ctr"/>
            <a:r>
              <a:rPr lang="ru-RU" dirty="0" smtClean="0">
                <a:solidFill>
                  <a:schemeClr val="tx2"/>
                </a:solidFill>
              </a:rPr>
              <a:t>Что необходимо знать и уметь ребёнку, поступающему в </a:t>
            </a:r>
            <a:r>
              <a:rPr lang="ru-RU" b="1" dirty="0" smtClean="0">
                <a:solidFill>
                  <a:schemeClr val="tx2"/>
                </a:solidFill>
              </a:rPr>
              <a:t>школу</a:t>
            </a:r>
            <a:r>
              <a:rPr lang="ru-RU" dirty="0" smtClean="0">
                <a:solidFill>
                  <a:schemeClr val="tx2"/>
                </a:solidFill>
              </a:rPr>
              <a:t>:</a:t>
            </a:r>
            <a:endParaRPr lang="ru-RU" dirty="0">
              <a:solidFill>
                <a:schemeClr val="tx2"/>
              </a:solidFill>
            </a:endParaRPr>
          </a:p>
        </p:txBody>
      </p:sp>
      <p:sp>
        <p:nvSpPr>
          <p:cNvPr id="3" name="Содержимое 2"/>
          <p:cNvSpPr>
            <a:spLocks noGrp="1"/>
          </p:cNvSpPr>
          <p:nvPr>
            <p:ph idx="1"/>
          </p:nvPr>
        </p:nvSpPr>
        <p:spPr>
          <a:xfrm>
            <a:off x="2208213" y="1162595"/>
            <a:ext cx="9372600" cy="5159828"/>
          </a:xfrm>
        </p:spPr>
        <p:txBody>
          <a:bodyPr>
            <a:normAutofit fontScale="47500" lnSpcReduction="20000"/>
          </a:bodyPr>
          <a:lstStyle/>
          <a:p>
            <a:pPr>
              <a:lnSpc>
                <a:spcPct val="120000"/>
              </a:lnSpc>
            </a:pPr>
            <a:r>
              <a:rPr lang="ru-RU" sz="2900" b="1" dirty="0" smtClean="0">
                <a:solidFill>
                  <a:schemeClr val="tx2"/>
                </a:solidFill>
                <a:cs typeface="Times New Roman" pitchFamily="18" charset="0"/>
              </a:rPr>
              <a:t>1. Своё имя, отчество и фамилию.</a:t>
            </a:r>
          </a:p>
          <a:p>
            <a:pPr>
              <a:lnSpc>
                <a:spcPct val="120000"/>
              </a:lnSpc>
            </a:pPr>
            <a:r>
              <a:rPr lang="ru-RU" sz="2900" b="1" dirty="0" smtClean="0">
                <a:solidFill>
                  <a:schemeClr val="tx2"/>
                </a:solidFill>
                <a:cs typeface="Times New Roman" pitchFamily="18" charset="0"/>
              </a:rPr>
              <a:t>2. Свой возраст </a:t>
            </a:r>
            <a:r>
              <a:rPr lang="ru-RU" sz="2900" b="1" i="1" dirty="0" smtClean="0">
                <a:solidFill>
                  <a:schemeClr val="tx2"/>
                </a:solidFill>
                <a:cs typeface="Times New Roman" pitchFamily="18" charset="0"/>
              </a:rPr>
              <a:t>(желательно дату рождения)</a:t>
            </a:r>
            <a:r>
              <a:rPr lang="ru-RU" sz="2900" b="1" dirty="0" smtClean="0">
                <a:solidFill>
                  <a:schemeClr val="tx2"/>
                </a:solidFill>
                <a:cs typeface="Times New Roman" pitchFamily="18" charset="0"/>
              </a:rPr>
              <a:t>.</a:t>
            </a:r>
          </a:p>
          <a:p>
            <a:pPr>
              <a:lnSpc>
                <a:spcPct val="120000"/>
              </a:lnSpc>
            </a:pPr>
            <a:r>
              <a:rPr lang="ru-RU" sz="2900" b="1" dirty="0" smtClean="0">
                <a:solidFill>
                  <a:schemeClr val="tx2"/>
                </a:solidFill>
                <a:cs typeface="Times New Roman" pitchFamily="18" charset="0"/>
              </a:rPr>
              <a:t>3. Свой домашний адрес.</a:t>
            </a:r>
          </a:p>
          <a:p>
            <a:pPr>
              <a:lnSpc>
                <a:spcPct val="120000"/>
              </a:lnSpc>
            </a:pPr>
            <a:r>
              <a:rPr lang="ru-RU" sz="2900" b="1" dirty="0" smtClean="0">
                <a:solidFill>
                  <a:schemeClr val="tx2"/>
                </a:solidFill>
                <a:cs typeface="Times New Roman" pitchFamily="18" charset="0"/>
              </a:rPr>
              <a:t>4. Свой город, его главные достопримечательности.</a:t>
            </a:r>
          </a:p>
          <a:p>
            <a:pPr>
              <a:lnSpc>
                <a:spcPct val="120000"/>
              </a:lnSpc>
            </a:pPr>
            <a:r>
              <a:rPr lang="ru-RU" sz="2900" b="1" dirty="0" smtClean="0">
                <a:solidFill>
                  <a:schemeClr val="tx2"/>
                </a:solidFill>
                <a:cs typeface="Times New Roman" pitchFamily="18" charset="0"/>
              </a:rPr>
              <a:t>5. Страну, в которой живёт.</a:t>
            </a:r>
          </a:p>
          <a:p>
            <a:pPr>
              <a:lnSpc>
                <a:spcPct val="120000"/>
              </a:lnSpc>
            </a:pPr>
            <a:r>
              <a:rPr lang="ru-RU" sz="2900" b="1" dirty="0" smtClean="0">
                <a:solidFill>
                  <a:schemeClr val="tx2"/>
                </a:solidFill>
                <a:cs typeface="Times New Roman" pitchFamily="18" charset="0"/>
              </a:rPr>
              <a:t>6. Фамилию, имя, отчество родителей, их профессию.</a:t>
            </a:r>
          </a:p>
          <a:p>
            <a:pPr>
              <a:lnSpc>
                <a:spcPct val="120000"/>
              </a:lnSpc>
            </a:pPr>
            <a:r>
              <a:rPr lang="ru-RU" sz="2900" b="1" dirty="0" smtClean="0">
                <a:solidFill>
                  <a:schemeClr val="tx2"/>
                </a:solidFill>
                <a:cs typeface="Times New Roman" pitchFamily="18" charset="0"/>
              </a:rPr>
              <a:t>7. Времена года (последовательность, месяцы, основные приметы каждого времени года, загадки и стихи о временах года).</a:t>
            </a:r>
          </a:p>
          <a:p>
            <a:pPr>
              <a:lnSpc>
                <a:spcPct val="120000"/>
              </a:lnSpc>
            </a:pPr>
            <a:r>
              <a:rPr lang="ru-RU" sz="2900" b="1" dirty="0" smtClean="0">
                <a:solidFill>
                  <a:schemeClr val="tx2"/>
                </a:solidFill>
                <a:cs typeface="Times New Roman" pitchFamily="18" charset="0"/>
              </a:rPr>
              <a:t>8. Домашних животных и их детёнышей.</a:t>
            </a:r>
          </a:p>
          <a:p>
            <a:pPr>
              <a:lnSpc>
                <a:spcPct val="120000"/>
              </a:lnSpc>
            </a:pPr>
            <a:r>
              <a:rPr lang="ru-RU" sz="2900" b="1" dirty="0" smtClean="0">
                <a:solidFill>
                  <a:schemeClr val="tx2"/>
                </a:solidFill>
                <a:cs typeface="Times New Roman" pitchFamily="18" charset="0"/>
              </a:rPr>
              <a:t>9. Диких животных наших лесов, жарких стран, Севера, их повадки, детёнышей.</a:t>
            </a:r>
          </a:p>
          <a:p>
            <a:pPr>
              <a:lnSpc>
                <a:spcPct val="120000"/>
              </a:lnSpc>
            </a:pPr>
            <a:r>
              <a:rPr lang="ru-RU" sz="2900" b="1" dirty="0" smtClean="0">
                <a:solidFill>
                  <a:schemeClr val="tx2"/>
                </a:solidFill>
                <a:cs typeface="Times New Roman" pitchFamily="18" charset="0"/>
              </a:rPr>
              <a:t>10. Транспорт наземный, водный, воздушный.</a:t>
            </a:r>
          </a:p>
          <a:p>
            <a:pPr>
              <a:lnSpc>
                <a:spcPct val="120000"/>
              </a:lnSpc>
            </a:pPr>
            <a:r>
              <a:rPr lang="ru-RU" sz="2900" b="1" dirty="0" smtClean="0">
                <a:solidFill>
                  <a:schemeClr val="tx2"/>
                </a:solidFill>
                <a:cs typeface="Times New Roman" pitchFamily="18" charset="0"/>
              </a:rPr>
              <a:t>11. Различать одежду, обувь и головные уборы; зимующих и перелётных птиц; овощи, фрукты и ягоды.</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08213" y="339634"/>
            <a:ext cx="9372600" cy="5603966"/>
          </a:xfrm>
        </p:spPr>
        <p:txBody>
          <a:bodyPr>
            <a:normAutofit lnSpcReduction="10000"/>
          </a:bodyPr>
          <a:lstStyle/>
          <a:p>
            <a:r>
              <a:rPr lang="ru-RU" dirty="0" smtClean="0">
                <a:solidFill>
                  <a:schemeClr val="tx2"/>
                </a:solidFill>
                <a:cs typeface="Times New Roman" pitchFamily="18" charset="0"/>
              </a:rPr>
              <a:t>12. Знать и уметь рассказывать русские народные сказки.</a:t>
            </a:r>
          </a:p>
          <a:p>
            <a:r>
              <a:rPr lang="ru-RU" dirty="0" smtClean="0">
                <a:solidFill>
                  <a:schemeClr val="tx2"/>
                </a:solidFill>
                <a:cs typeface="Times New Roman" pitchFamily="18" charset="0"/>
              </a:rPr>
              <a:t>13. Различать и правильно называть плоскостные геометрические </a:t>
            </a:r>
            <a:r>
              <a:rPr lang="ru-RU" u="sng" dirty="0" smtClean="0">
                <a:solidFill>
                  <a:schemeClr val="tx2"/>
                </a:solidFill>
                <a:cs typeface="Times New Roman" pitchFamily="18" charset="0"/>
              </a:rPr>
              <a:t>фигуры</a:t>
            </a:r>
            <a:r>
              <a:rPr lang="ru-RU" dirty="0" smtClean="0">
                <a:solidFill>
                  <a:schemeClr val="tx2"/>
                </a:solidFill>
                <a:cs typeface="Times New Roman" pitchFamily="18" charset="0"/>
              </a:rPr>
              <a:t>: круг, квадрат, прямоугольник, треугольник, овал.</a:t>
            </a:r>
          </a:p>
          <a:p>
            <a:r>
              <a:rPr lang="ru-RU" dirty="0" smtClean="0">
                <a:solidFill>
                  <a:schemeClr val="tx2"/>
                </a:solidFill>
                <a:cs typeface="Times New Roman" pitchFamily="18" charset="0"/>
              </a:rPr>
              <a:t>14. Свободно ориентироваться в пространстве и на листе бумаги </a:t>
            </a:r>
            <a:r>
              <a:rPr lang="ru-RU" i="1" dirty="0" smtClean="0">
                <a:solidFill>
                  <a:schemeClr val="tx2"/>
                </a:solidFill>
                <a:cs typeface="Times New Roman" pitchFamily="18" charset="0"/>
              </a:rPr>
              <a:t>(правая - левая сторона, верх, низ и т. д.)</a:t>
            </a:r>
            <a:endParaRPr lang="ru-RU" dirty="0" smtClean="0">
              <a:solidFill>
                <a:schemeClr val="tx2"/>
              </a:solidFill>
              <a:cs typeface="Times New Roman" pitchFamily="18" charset="0"/>
            </a:endParaRPr>
          </a:p>
          <a:p>
            <a:r>
              <a:rPr lang="ru-RU" dirty="0" smtClean="0">
                <a:solidFill>
                  <a:schemeClr val="tx2"/>
                </a:solidFill>
                <a:cs typeface="Times New Roman" pitchFamily="18" charset="0"/>
              </a:rPr>
              <a:t>15. Уметь полно и последовательно пересказать прослушанный рассказ, составить, придумать рассказ по картинке.</a:t>
            </a:r>
          </a:p>
          <a:p>
            <a:r>
              <a:rPr lang="ru-RU" dirty="0" smtClean="0">
                <a:solidFill>
                  <a:schemeClr val="tx2"/>
                </a:solidFill>
                <a:cs typeface="Times New Roman" pitchFamily="18" charset="0"/>
              </a:rPr>
              <a:t>16. Различать гласные и согласные звуки.</a:t>
            </a:r>
          </a:p>
          <a:p>
            <a:r>
              <a:rPr lang="ru-RU" dirty="0" smtClean="0">
                <a:solidFill>
                  <a:schemeClr val="tx2"/>
                </a:solidFill>
                <a:cs typeface="Times New Roman" pitchFamily="18" charset="0"/>
              </a:rPr>
              <a:t>17. Разделять слова на слоги по количеству гласных звуков.</a:t>
            </a:r>
          </a:p>
          <a:p>
            <a:r>
              <a:rPr lang="ru-RU" dirty="0" smtClean="0">
                <a:solidFill>
                  <a:schemeClr val="tx2"/>
                </a:solidFill>
                <a:cs typeface="Times New Roman" pitchFamily="18" charset="0"/>
              </a:rPr>
              <a:t>18. Хорошо владеть ножницами (резать полоски, квадраты, круги, прямоугольники, треугольники, овалы, вырезать по контуру предмет).</a:t>
            </a:r>
          </a:p>
          <a:p>
            <a:r>
              <a:rPr lang="ru-RU" u="sng" dirty="0" smtClean="0">
                <a:solidFill>
                  <a:schemeClr val="tx2"/>
                </a:solidFill>
                <a:cs typeface="Times New Roman" pitchFamily="18" charset="0"/>
              </a:rPr>
              <a:t>19. Владеть карандашом</a:t>
            </a:r>
            <a:r>
              <a:rPr lang="ru-RU" dirty="0" smtClean="0">
                <a:solidFill>
                  <a:schemeClr val="tx2"/>
                </a:solidFill>
                <a:cs typeface="Times New Roman" pitchFamily="18" charset="0"/>
              </a:rPr>
              <a:t>: без линейки проводить вертикальные и горизонтальные линии, рисовать геометрические фигуры, животных, людей, различные предметы с опорой на геометрические формы, аккуратно закрашивать, штриховать карандашом, не выходя за контуры предметов.</a:t>
            </a:r>
            <a:endParaRPr lang="ru-RU" dirty="0">
              <a:solidFill>
                <a:schemeClr val="tx2"/>
              </a:solidFill>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08213" y="287383"/>
            <a:ext cx="9372600" cy="5427617"/>
          </a:xfrm>
        </p:spPr>
        <p:txBody>
          <a:bodyPr>
            <a:normAutofit fontScale="92500" lnSpcReduction="10000"/>
          </a:bodyPr>
          <a:lstStyle/>
          <a:p>
            <a:r>
              <a:rPr lang="ru-RU" b="1" dirty="0" smtClean="0">
                <a:solidFill>
                  <a:schemeClr val="tx2"/>
                </a:solidFill>
              </a:rPr>
              <a:t>Подготовка детей</a:t>
            </a:r>
            <a:r>
              <a:rPr lang="ru-RU" dirty="0" smtClean="0">
                <a:solidFill>
                  <a:schemeClr val="tx2"/>
                </a:solidFill>
              </a:rPr>
              <a:t> к письму начинается задолго до поступления ребенка в </a:t>
            </a:r>
            <a:r>
              <a:rPr lang="ru-RU" b="1" dirty="0" smtClean="0">
                <a:solidFill>
                  <a:schemeClr val="tx2"/>
                </a:solidFill>
              </a:rPr>
              <a:t>школу</a:t>
            </a:r>
            <a:r>
              <a:rPr lang="ru-RU" dirty="0" smtClean="0">
                <a:solidFill>
                  <a:schemeClr val="tx2"/>
                </a:solidFill>
              </a:rPr>
              <a:t>. В </a:t>
            </a:r>
            <a:r>
              <a:rPr lang="ru-RU" b="1" dirty="0" smtClean="0">
                <a:solidFill>
                  <a:schemeClr val="tx2"/>
                </a:solidFill>
              </a:rPr>
              <a:t>подготовительной</a:t>
            </a:r>
            <a:r>
              <a:rPr lang="ru-RU" dirty="0" smtClean="0">
                <a:solidFill>
                  <a:schemeClr val="tx2"/>
                </a:solidFill>
              </a:rPr>
              <a:t> группе этому уделяется особое внимание (</a:t>
            </a:r>
            <a:r>
              <a:rPr lang="ru-RU" u="sng" dirty="0" smtClean="0">
                <a:solidFill>
                  <a:schemeClr val="tx2"/>
                </a:solidFill>
              </a:rPr>
              <a:t>хочу заметить – это не научит писать, а именно подготовить к умению писать</a:t>
            </a:r>
            <a:r>
              <a:rPr lang="ru-RU" dirty="0" smtClean="0">
                <a:solidFill>
                  <a:schemeClr val="tx2"/>
                </a:solidFill>
              </a:rPr>
              <a:t>) .</a:t>
            </a:r>
          </a:p>
          <a:p>
            <a:r>
              <a:rPr lang="ru-RU" dirty="0" smtClean="0">
                <a:solidFill>
                  <a:schemeClr val="tx2"/>
                </a:solidFill>
              </a:rPr>
              <a:t>Положительное влияние на </a:t>
            </a:r>
            <a:r>
              <a:rPr lang="ru-RU" b="1" dirty="0" smtClean="0">
                <a:solidFill>
                  <a:schemeClr val="tx2"/>
                </a:solidFill>
              </a:rPr>
              <a:t>подготовку</a:t>
            </a:r>
            <a:r>
              <a:rPr lang="ru-RU" dirty="0" smtClean="0">
                <a:solidFill>
                  <a:schemeClr val="tx2"/>
                </a:solidFill>
              </a:rPr>
              <a:t> руки к письму оказывает раскрашивание. С этой целью можно использовать готовые альбомы - раскраски. При выполнении таких заданий дома необходимо </a:t>
            </a:r>
            <a:r>
              <a:rPr lang="ru-RU" b="1" dirty="0" smtClean="0">
                <a:solidFill>
                  <a:schemeClr val="tx2"/>
                </a:solidFill>
              </a:rPr>
              <a:t>обращать</a:t>
            </a:r>
            <a:r>
              <a:rPr lang="ru-RU" dirty="0" smtClean="0">
                <a:solidFill>
                  <a:schemeClr val="tx2"/>
                </a:solidFill>
              </a:rPr>
              <a:t> внимание ребенка на то, чтоб </a:t>
            </a:r>
            <a:r>
              <a:rPr lang="ru-RU" b="1" dirty="0" smtClean="0">
                <a:solidFill>
                  <a:schemeClr val="tx2"/>
                </a:solidFill>
              </a:rPr>
              <a:t>изображение</a:t>
            </a:r>
            <a:r>
              <a:rPr lang="ru-RU" dirty="0" smtClean="0">
                <a:solidFill>
                  <a:schemeClr val="tx2"/>
                </a:solidFill>
              </a:rPr>
              <a:t> было закрашено достаточно тщательно, ровно и аккуратно.</a:t>
            </a:r>
          </a:p>
          <a:p>
            <a:r>
              <a:rPr lang="ru-RU" dirty="0" smtClean="0">
                <a:solidFill>
                  <a:schemeClr val="tx2"/>
                </a:solidFill>
              </a:rPr>
              <a:t>Помогает развитию графических умений выполнение различных заданий, связанных со штриховкой. Штриховка выполняется под руководством взрослого. Мама или папа показывают, как рисовать штрихи, контролируют параллельность линий, их направление, расстояние между ними. Для упражнений в штриховке можно использовать готовые трафареты с </a:t>
            </a:r>
            <a:r>
              <a:rPr lang="ru-RU" b="1" dirty="0" smtClean="0">
                <a:solidFill>
                  <a:schemeClr val="tx2"/>
                </a:solidFill>
              </a:rPr>
              <a:t>изображением предметов</a:t>
            </a:r>
            <a:r>
              <a:rPr lang="ru-RU" dirty="0" smtClean="0">
                <a:solidFill>
                  <a:schemeClr val="tx2"/>
                </a:solidFill>
              </a:rPr>
              <a:t>. </a:t>
            </a:r>
          </a:p>
          <a:p>
            <a:r>
              <a:rPr lang="ru-RU" dirty="0" smtClean="0">
                <a:solidFill>
                  <a:schemeClr val="tx2"/>
                </a:solidFill>
              </a:rPr>
              <a:t>20. Свободно считать до 20 и </a:t>
            </a:r>
            <a:r>
              <a:rPr lang="ru-RU" b="1" dirty="0" smtClean="0">
                <a:solidFill>
                  <a:schemeClr val="tx2"/>
                </a:solidFill>
              </a:rPr>
              <a:t>обратно</a:t>
            </a:r>
            <a:r>
              <a:rPr lang="ru-RU" dirty="0" smtClean="0">
                <a:solidFill>
                  <a:schemeClr val="tx2"/>
                </a:solidFill>
              </a:rPr>
              <a:t>, выполнять счётные операции в пределах 20. </a:t>
            </a:r>
            <a:r>
              <a:rPr lang="ru-RU" b="1" dirty="0" smtClean="0">
                <a:solidFill>
                  <a:schemeClr val="tx2"/>
                </a:solidFill>
              </a:rPr>
              <a:t>Соотносить</a:t>
            </a:r>
            <a:r>
              <a:rPr lang="ru-RU" dirty="0" smtClean="0">
                <a:solidFill>
                  <a:schemeClr val="tx2"/>
                </a:solidFill>
              </a:rPr>
              <a:t> число предметов и цифру. Усвоить состав </a:t>
            </a:r>
            <a:r>
              <a:rPr lang="ru-RU" u="sng" dirty="0" smtClean="0">
                <a:solidFill>
                  <a:schemeClr val="tx2"/>
                </a:solidFill>
              </a:rPr>
              <a:t>чисел</a:t>
            </a:r>
            <a:r>
              <a:rPr lang="ru-RU" dirty="0" smtClean="0">
                <a:solidFill>
                  <a:schemeClr val="tx2"/>
                </a:solidFill>
              </a:rPr>
              <a:t>: 2, 3, 4, 5. Читать простейшие математические записи.</a:t>
            </a:r>
          </a:p>
          <a:p>
            <a:r>
              <a:rPr lang="ru-RU" dirty="0" smtClean="0">
                <a:solidFill>
                  <a:schemeClr val="tx2"/>
                </a:solidFill>
              </a:rPr>
              <a:t>21. Уметь внимательно, не отвлекаясь, слушать.</a:t>
            </a:r>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61657" y="261257"/>
            <a:ext cx="5055324" cy="522514"/>
          </a:xfrm>
        </p:spPr>
        <p:txBody>
          <a:bodyPr>
            <a:noAutofit/>
          </a:bodyPr>
          <a:lstStyle/>
          <a:p>
            <a:r>
              <a:rPr lang="ru-RU" sz="4000" dirty="0" smtClean="0">
                <a:solidFill>
                  <a:schemeClr val="tx2"/>
                </a:solidFill>
              </a:rPr>
              <a:t>Советы родителям:</a:t>
            </a:r>
            <a:endParaRPr lang="ru-RU" sz="4000" dirty="0">
              <a:solidFill>
                <a:schemeClr val="tx2"/>
              </a:solidFill>
            </a:endParaRPr>
          </a:p>
        </p:txBody>
      </p:sp>
      <p:sp>
        <p:nvSpPr>
          <p:cNvPr id="3" name="Текст 2"/>
          <p:cNvSpPr>
            <a:spLocks noGrp="1"/>
          </p:cNvSpPr>
          <p:nvPr>
            <p:ph type="body" idx="1"/>
          </p:nvPr>
        </p:nvSpPr>
        <p:spPr>
          <a:xfrm>
            <a:off x="1828799" y="822960"/>
            <a:ext cx="10097589" cy="3958046"/>
          </a:xfrm>
        </p:spPr>
        <p:txBody>
          <a:bodyPr>
            <a:normAutofit fontScale="92500" lnSpcReduction="10000"/>
          </a:bodyPr>
          <a:lstStyle/>
          <a:p>
            <a:r>
              <a:rPr lang="ru-RU" dirty="0" smtClean="0">
                <a:solidFill>
                  <a:schemeClr val="tx2"/>
                </a:solidFill>
              </a:rPr>
              <a:t>• Развивайте настойчивость, трудолюбие ребёнка, умение доводить дело до конца.</a:t>
            </a:r>
          </a:p>
          <a:p>
            <a:r>
              <a:rPr lang="ru-RU" dirty="0" smtClean="0">
                <a:solidFill>
                  <a:schemeClr val="tx2"/>
                </a:solidFill>
              </a:rPr>
              <a:t>• Формируйте у него мыслительные способности, наблюдательность, пытливость, интерес к познанию окружающего. Загадывайте ребёнку загадки, составляйте их вместе с ним, проводите элементарные опыты. Пусть ребёнок рассуждает вслух.</a:t>
            </a:r>
          </a:p>
          <a:p>
            <a:r>
              <a:rPr lang="ru-RU" dirty="0" smtClean="0">
                <a:solidFill>
                  <a:schemeClr val="tx2"/>
                </a:solidFill>
              </a:rPr>
              <a:t>• По возможности не давайте ребёнку готовых ответов, заставляйте его размышлять, исследовать.</a:t>
            </a:r>
          </a:p>
          <a:p>
            <a:r>
              <a:rPr lang="ru-RU" dirty="0" smtClean="0">
                <a:solidFill>
                  <a:schemeClr val="tx2"/>
                </a:solidFill>
              </a:rPr>
              <a:t>• Ставьте ребёнка перед проблемными ситуациями, например, предложите ему выяснить, почему вчера можно было лепить снежную бабу из снега, а сегодня нет.</a:t>
            </a:r>
          </a:p>
          <a:p>
            <a:r>
              <a:rPr lang="ru-RU" dirty="0" smtClean="0">
                <a:solidFill>
                  <a:schemeClr val="tx2"/>
                </a:solidFill>
              </a:rPr>
              <a:t>• Беседуйте о прочитанных книгах, попытайтесь выяснить, как ребёнок понял их содержание, сумел ли вникнуть в причинную связь событий, правильно ли оценивал поступки действующих лиц, способен ли доказать, почему одних героев он осуждает, других одобряет.</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429691" y="483326"/>
            <a:ext cx="9151121" cy="4140925"/>
          </a:xfrm>
        </p:spPr>
        <p:txBody>
          <a:bodyPr rtlCol="0">
            <a:normAutofit lnSpcReduction="10000"/>
          </a:bodyPr>
          <a:lstStyle/>
          <a:p>
            <a:r>
              <a:rPr lang="ru-RU" dirty="0" smtClean="0">
                <a:solidFill>
                  <a:schemeClr val="tx2"/>
                </a:solidFill>
              </a:rPr>
              <a:t>• Будьте внимательны к жалобам ребенка.</a:t>
            </a:r>
          </a:p>
          <a:p>
            <a:r>
              <a:rPr lang="ru-RU" dirty="0" smtClean="0">
                <a:solidFill>
                  <a:schemeClr val="tx2"/>
                </a:solidFill>
              </a:rPr>
              <a:t>• Приучайте ребёнка содержать свои вещи в порядке.</a:t>
            </a:r>
          </a:p>
          <a:p>
            <a:r>
              <a:rPr lang="ru-RU" dirty="0" smtClean="0">
                <a:solidFill>
                  <a:schemeClr val="tx2"/>
                </a:solidFill>
              </a:rPr>
              <a:t>• Не пугайте ребёнка трудностями и неудачами в </a:t>
            </a:r>
            <a:r>
              <a:rPr lang="ru-RU" b="1" dirty="0" smtClean="0">
                <a:solidFill>
                  <a:schemeClr val="tx2"/>
                </a:solidFill>
              </a:rPr>
              <a:t>школе</a:t>
            </a:r>
            <a:r>
              <a:rPr lang="ru-RU" dirty="0" smtClean="0">
                <a:solidFill>
                  <a:schemeClr val="tx2"/>
                </a:solidFill>
              </a:rPr>
              <a:t>.</a:t>
            </a:r>
          </a:p>
          <a:p>
            <a:r>
              <a:rPr lang="ru-RU" dirty="0" smtClean="0">
                <a:solidFill>
                  <a:schemeClr val="tx2"/>
                </a:solidFill>
              </a:rPr>
              <a:t>• Научите ребёнка правильно реагировать на неудачи.</a:t>
            </a:r>
          </a:p>
          <a:p>
            <a:r>
              <a:rPr lang="ru-RU" dirty="0" smtClean="0">
                <a:solidFill>
                  <a:schemeClr val="tx2"/>
                </a:solidFill>
              </a:rPr>
              <a:t>• Помогите ребёнку обрести чувство уверенности в себе.</a:t>
            </a:r>
          </a:p>
          <a:p>
            <a:r>
              <a:rPr lang="ru-RU" dirty="0" smtClean="0">
                <a:solidFill>
                  <a:schemeClr val="tx2"/>
                </a:solidFill>
              </a:rPr>
              <a:t>• Приучайте ребёнка к самостоятельности.</a:t>
            </a:r>
          </a:p>
          <a:p>
            <a:r>
              <a:rPr lang="ru-RU" dirty="0" smtClean="0">
                <a:solidFill>
                  <a:schemeClr val="tx2"/>
                </a:solidFill>
              </a:rPr>
              <a:t>• Учите ребёнка чувствовать и удивляться, поощряйте его любознательность.</a:t>
            </a:r>
          </a:p>
          <a:p>
            <a:r>
              <a:rPr lang="ru-RU" dirty="0" smtClean="0">
                <a:solidFill>
                  <a:schemeClr val="tx2"/>
                </a:solidFill>
              </a:rPr>
              <a:t>• Стремитесь сделать полезным каждое мгновение общения с ребенком.</a:t>
            </a:r>
          </a:p>
          <a:p>
            <a:pPr rtl="0"/>
            <a:endParaRPr lang="ru" dirty="0"/>
          </a:p>
        </p:txBody>
      </p:sp>
    </p:spTree>
    <p:extLst>
      <p:ext uri="{BB962C8B-B14F-4D97-AF65-F5344CB8AC3E}">
        <p14:creationId xmlns="" xmlns:p14="http://schemas.microsoft.com/office/powerpoint/2010/main" val="4274568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93812" y="533399"/>
            <a:ext cx="8764588" cy="3346269"/>
          </a:xfrm>
        </p:spPr>
        <p:txBody>
          <a:bodyPr rtlCol="0">
            <a:normAutofit fontScale="92500" lnSpcReduction="20000"/>
          </a:bodyPr>
          <a:lstStyle/>
          <a:p>
            <a:pPr algn="ctr"/>
            <a:r>
              <a:rPr lang="ru-RU" sz="3200" dirty="0" smtClean="0">
                <a:solidFill>
                  <a:srgbClr val="FF0000"/>
                </a:solidFill>
              </a:rPr>
              <a:t>Целевые ориентиры. - Программы выступают основаниями преемственности дошкольного и начального общего образования.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 </a:t>
            </a:r>
          </a:p>
          <a:p>
            <a:pPr algn="ctr"/>
            <a:endParaRPr lang="en-US" sz="3200" dirty="0">
              <a:solidFill>
                <a:srgbClr val="FF0000"/>
              </a:solidFill>
            </a:endParaRPr>
          </a:p>
        </p:txBody>
      </p:sp>
      <p:sp>
        <p:nvSpPr>
          <p:cNvPr id="4" name="Текст 3"/>
          <p:cNvSpPr>
            <a:spLocks noGrp="1"/>
          </p:cNvSpPr>
          <p:nvPr>
            <p:ph type="body" sz="half" idx="2"/>
          </p:nvPr>
        </p:nvSpPr>
        <p:spPr>
          <a:xfrm>
            <a:off x="1907177" y="4167052"/>
            <a:ext cx="7615646" cy="1240972"/>
          </a:xfrm>
        </p:spPr>
        <p:txBody>
          <a:bodyPr rtlCol="0">
            <a:noAutofit/>
          </a:bodyPr>
          <a:lstStyle/>
          <a:p>
            <a:r>
              <a:rPr lang="ru" sz="5400" dirty="0" smtClean="0">
                <a:solidFill>
                  <a:schemeClr val="tx2"/>
                </a:solidFill>
              </a:rPr>
              <a:t>Спасибо за внимание.</a:t>
            </a:r>
          </a:p>
          <a:p>
            <a:pPr rtl="0"/>
            <a:endParaRPr lang="en-US" sz="5400" dirty="0"/>
          </a:p>
        </p:txBody>
      </p:sp>
    </p:spTree>
    <p:extLst>
      <p:ext uri="{BB962C8B-B14F-4D97-AF65-F5344CB8AC3E}">
        <p14:creationId xmlns="" xmlns:p14="http://schemas.microsoft.com/office/powerpoint/2010/main" val="147088218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26634" y="418011"/>
            <a:ext cx="10033549" cy="4402183"/>
          </a:xfrm>
        </p:spPr>
        <p:txBody>
          <a:bodyPr>
            <a:noAutofit/>
          </a:bodyPr>
          <a:lstStyle/>
          <a:p>
            <a:pPr algn="just"/>
            <a:r>
              <a:rPr lang="ru-RU" sz="2800" b="1" dirty="0" smtClean="0">
                <a:solidFill>
                  <a:schemeClr val="tx2"/>
                </a:solidFill>
              </a:rPr>
              <a:t>Что является отличительной особенностью </a:t>
            </a:r>
            <a:r>
              <a:rPr lang="ru-RU" sz="2800" b="1" dirty="0" smtClean="0">
                <a:solidFill>
                  <a:schemeClr val="tx2"/>
                </a:solidFill>
              </a:rPr>
              <a:t>Федеральных Государственных Образовательных Стандартов </a:t>
            </a:r>
            <a:r>
              <a:rPr lang="ru-RU" sz="2800" b="1" dirty="0" smtClean="0">
                <a:solidFill>
                  <a:schemeClr val="tx2"/>
                </a:solidFill>
              </a:rPr>
              <a:t>Дошкольного образования? Впервые в истории дошкольное детство стало особым самоценным уровнем образования, главной целью которого - формирование успешной личности. </a:t>
            </a:r>
          </a:p>
          <a:p>
            <a:pPr algn="just"/>
            <a:r>
              <a:rPr lang="ru-RU" sz="2800" b="1" dirty="0" smtClean="0">
                <a:solidFill>
                  <a:schemeClr val="tx2"/>
                </a:solidFill>
              </a:rPr>
              <a:t>Ключевая установка </a:t>
            </a:r>
            <a:r>
              <a:rPr lang="ru-RU" sz="2800" b="1" dirty="0" smtClean="0">
                <a:solidFill>
                  <a:schemeClr val="tx2"/>
                </a:solidFill>
              </a:rPr>
              <a:t>стандартов </a:t>
            </a:r>
            <a:r>
              <a:rPr lang="ru-RU" sz="2800" b="1" dirty="0" smtClean="0">
                <a:solidFill>
                  <a:schemeClr val="tx2"/>
                </a:solidFill>
              </a:rPr>
              <a:t>- поддержка разнообразия детства через создание условий социальной ситуации содействия взрослых и детей ради развития способностей каждого ребенка.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algn="ctr"/>
            <a:r>
              <a:rPr lang="ru-RU" dirty="0" smtClean="0">
                <a:solidFill>
                  <a:srgbClr val="002060"/>
                </a:solidFill>
              </a:rPr>
              <a:t>Каким должен быть выпускник детского сада в </a:t>
            </a:r>
            <a:r>
              <a:rPr lang="ru-RU" b="1" dirty="0" smtClean="0">
                <a:solidFill>
                  <a:srgbClr val="002060"/>
                </a:solidFill>
              </a:rPr>
              <a:t>соответствии со </a:t>
            </a:r>
            <a:r>
              <a:rPr lang="ru-RU" b="1" dirty="0" err="1" smtClean="0">
                <a:solidFill>
                  <a:srgbClr val="002060"/>
                </a:solidFill>
              </a:rPr>
              <a:t>стандартоми</a:t>
            </a:r>
            <a:r>
              <a:rPr lang="ru-RU" dirty="0" smtClean="0">
                <a:solidFill>
                  <a:srgbClr val="002060"/>
                </a:solidFill>
              </a:rPr>
              <a:t>?</a:t>
            </a:r>
            <a:endParaRPr lang="en-US" dirty="0">
              <a:solidFill>
                <a:srgbClr val="002060"/>
              </a:solidFill>
            </a:endParaRPr>
          </a:p>
        </p:txBody>
      </p:sp>
      <p:sp>
        <p:nvSpPr>
          <p:cNvPr id="3" name="Объект 2"/>
          <p:cNvSpPr>
            <a:spLocks noGrp="1"/>
          </p:cNvSpPr>
          <p:nvPr>
            <p:ph idx="1"/>
          </p:nvPr>
        </p:nvSpPr>
        <p:spPr>
          <a:xfrm>
            <a:off x="2208212" y="1600200"/>
            <a:ext cx="9656685" cy="4114800"/>
          </a:xfrm>
        </p:spPr>
        <p:txBody>
          <a:bodyPr rtlCol="0">
            <a:normAutofit lnSpcReduction="10000"/>
          </a:bodyPr>
          <a:lstStyle/>
          <a:p>
            <a:r>
              <a:rPr lang="ru-RU" sz="2800" b="1" dirty="0" smtClean="0">
                <a:solidFill>
                  <a:schemeClr val="tx2"/>
                </a:solidFill>
              </a:rPr>
              <a:t>Ребенок - выпускник детского сада должен обладать личностными характеристиками, среди них инициативность, самостоятельность, уверенность в своих силах, положительное отношение к себе и другим, развитое воображение, способность к волевым усилиям, любознательность и хочу отметить, что Главной целью дошкольного образования является не подготовка к школе, а его адаптация в социуме. Такой ребенок готов к восприятию и обучению в школе. </a:t>
            </a:r>
          </a:p>
          <a:p>
            <a:pPr rtl="0"/>
            <a:endParaRPr lang="ru" dirty="0"/>
          </a:p>
        </p:txBody>
      </p:sp>
    </p:spTree>
    <p:extLst>
      <p:ext uri="{BB962C8B-B14F-4D97-AF65-F5344CB8AC3E}">
        <p14:creationId xmlns="" xmlns:p14="http://schemas.microsoft.com/office/powerpoint/2010/main" val="208392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2060"/>
                </a:solidFill>
              </a:rPr>
              <a:t>А каким </a:t>
            </a:r>
            <a:r>
              <a:rPr lang="ru-RU" b="1" dirty="0" smtClean="0">
                <a:solidFill>
                  <a:srgbClr val="002060"/>
                </a:solidFill>
              </a:rPr>
              <a:t>образом</a:t>
            </a:r>
            <a:r>
              <a:rPr lang="ru-RU" dirty="0" smtClean="0">
                <a:solidFill>
                  <a:srgbClr val="002060"/>
                </a:solidFill>
              </a:rPr>
              <a:t> ФГОС ДО обеспечивает </a:t>
            </a:r>
            <a:r>
              <a:rPr lang="ru-RU" b="1" dirty="0" smtClean="0">
                <a:solidFill>
                  <a:srgbClr val="002060"/>
                </a:solidFill>
              </a:rPr>
              <a:t>подготовку детей к школе</a:t>
            </a:r>
            <a:r>
              <a:rPr lang="ru-RU" dirty="0" smtClean="0">
                <a:solidFill>
                  <a:srgbClr val="002060"/>
                </a:solidFill>
              </a:rPr>
              <a:t>?</a:t>
            </a:r>
            <a:endParaRPr lang="ru-RU" dirty="0">
              <a:solidFill>
                <a:srgbClr val="002060"/>
              </a:solidFill>
            </a:endParaRPr>
          </a:p>
        </p:txBody>
      </p:sp>
      <p:sp>
        <p:nvSpPr>
          <p:cNvPr id="3" name="Содержимое 2"/>
          <p:cNvSpPr>
            <a:spLocks noGrp="1"/>
          </p:cNvSpPr>
          <p:nvPr>
            <p:ph idx="1"/>
          </p:nvPr>
        </p:nvSpPr>
        <p:spPr>
          <a:xfrm>
            <a:off x="2208213" y="1600199"/>
            <a:ext cx="9372600" cy="4421459"/>
          </a:xfrm>
        </p:spPr>
        <p:txBody>
          <a:bodyPr>
            <a:noAutofit/>
          </a:bodyPr>
          <a:lstStyle/>
          <a:p>
            <a:r>
              <a:rPr lang="ru-RU" sz="2800" dirty="0" smtClean="0">
                <a:solidFill>
                  <a:schemeClr val="tx2"/>
                </a:solidFill>
              </a:rPr>
              <a:t>В </a:t>
            </a:r>
            <a:r>
              <a:rPr lang="ru-RU" sz="2800" b="1" dirty="0" smtClean="0">
                <a:solidFill>
                  <a:schemeClr val="tx2"/>
                </a:solidFill>
              </a:rPr>
              <a:t>соответствии со </a:t>
            </a:r>
            <a:r>
              <a:rPr lang="ru-RU" sz="2800" b="1" dirty="0" smtClean="0">
                <a:solidFill>
                  <a:schemeClr val="tx2"/>
                </a:solidFill>
              </a:rPr>
              <a:t>Стандартами</a:t>
            </a:r>
            <a:r>
              <a:rPr lang="ru-RU" sz="2800" dirty="0" smtClean="0">
                <a:solidFill>
                  <a:schemeClr val="tx2"/>
                </a:solidFill>
              </a:rPr>
              <a:t> </a:t>
            </a:r>
            <a:r>
              <a:rPr lang="ru-RU" sz="2800" dirty="0" smtClean="0">
                <a:solidFill>
                  <a:schemeClr val="tx2"/>
                </a:solidFill>
              </a:rPr>
              <a:t>не ребенок должен быть готов к </a:t>
            </a:r>
            <a:r>
              <a:rPr lang="ru-RU" sz="2800" b="1" dirty="0" smtClean="0">
                <a:solidFill>
                  <a:schemeClr val="tx2"/>
                </a:solidFill>
              </a:rPr>
              <a:t>школе</a:t>
            </a:r>
            <a:r>
              <a:rPr lang="ru-RU" sz="2800" dirty="0" smtClean="0">
                <a:solidFill>
                  <a:schemeClr val="tx2"/>
                </a:solidFill>
              </a:rPr>
              <a:t>, а </a:t>
            </a:r>
            <a:r>
              <a:rPr lang="ru-RU" sz="2800" b="1" dirty="0" smtClean="0">
                <a:solidFill>
                  <a:schemeClr val="tx2"/>
                </a:solidFill>
              </a:rPr>
              <a:t>школа - к ребенку</a:t>
            </a:r>
            <a:r>
              <a:rPr lang="ru-RU" sz="2800" dirty="0" smtClean="0">
                <a:solidFill>
                  <a:schemeClr val="tx2"/>
                </a:solidFill>
              </a:rPr>
              <a:t>! Все усилия педагогов направлены на то, чтобы дети на выходе из детского сада, не чувствовали себя в первом классе невротиками, а были способными спокойно приспособится к </a:t>
            </a:r>
            <a:r>
              <a:rPr lang="ru-RU" sz="2800" b="1" dirty="0" smtClean="0">
                <a:solidFill>
                  <a:schemeClr val="tx2"/>
                </a:solidFill>
              </a:rPr>
              <a:t>школьным</a:t>
            </a:r>
            <a:r>
              <a:rPr lang="ru-RU" sz="2800" dirty="0" smtClean="0">
                <a:solidFill>
                  <a:schemeClr val="tx2"/>
                </a:solidFill>
              </a:rPr>
              <a:t> условиям и успешно усваивать </a:t>
            </a:r>
            <a:r>
              <a:rPr lang="ru-RU" sz="2800" b="1" dirty="0" smtClean="0">
                <a:solidFill>
                  <a:schemeClr val="tx2"/>
                </a:solidFill>
              </a:rPr>
              <a:t>образовательную</a:t>
            </a:r>
            <a:r>
              <a:rPr lang="ru-RU" sz="2800" dirty="0" smtClean="0">
                <a:solidFill>
                  <a:schemeClr val="tx2"/>
                </a:solidFill>
              </a:rPr>
              <a:t> программу начальной </a:t>
            </a:r>
            <a:r>
              <a:rPr lang="ru-RU" sz="2800" b="1" dirty="0" smtClean="0">
                <a:solidFill>
                  <a:schemeClr val="tx2"/>
                </a:solidFill>
              </a:rPr>
              <a:t>школы</a:t>
            </a:r>
            <a:r>
              <a:rPr lang="ru-RU" sz="2800" dirty="0" smtClean="0">
                <a:solidFill>
                  <a:schemeClr val="tx2"/>
                </a:solidFill>
              </a:rPr>
              <a:t>. При этом </a:t>
            </a:r>
            <a:r>
              <a:rPr lang="ru-RU" sz="2800" b="1" dirty="0" smtClean="0">
                <a:solidFill>
                  <a:schemeClr val="tx2"/>
                </a:solidFill>
              </a:rPr>
              <a:t>школа</a:t>
            </a:r>
            <a:r>
              <a:rPr lang="ru-RU" sz="2800" dirty="0" smtClean="0">
                <a:solidFill>
                  <a:schemeClr val="tx2"/>
                </a:solidFill>
              </a:rPr>
              <a:t> должна быть готова к разным детям. Дети всегда разные и в этих различиях и </a:t>
            </a:r>
            <a:r>
              <a:rPr lang="ru-RU" sz="2800" b="1" dirty="0" smtClean="0">
                <a:solidFill>
                  <a:schemeClr val="tx2"/>
                </a:solidFill>
              </a:rPr>
              <a:t>разнообразном</a:t>
            </a:r>
            <a:r>
              <a:rPr lang="ru-RU" sz="2800" dirty="0" smtClean="0">
                <a:solidFill>
                  <a:schemeClr val="tx2"/>
                </a:solidFill>
              </a:rPr>
              <a:t> опыте первых лет жизни заложен великий потенциал каждого ребенка.</a:t>
            </a:r>
            <a:endParaRPr lang="ru-RU" sz="28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076995" y="261257"/>
            <a:ext cx="9503818" cy="4271554"/>
          </a:xfrm>
        </p:spPr>
        <p:txBody>
          <a:bodyPr/>
          <a:lstStyle/>
          <a:p>
            <a:r>
              <a:rPr lang="ru-RU" b="1" dirty="0" smtClean="0">
                <a:solidFill>
                  <a:schemeClr val="tx2"/>
                </a:solidFill>
              </a:rPr>
              <a:t>Цель детского сада - эмоционально, </a:t>
            </a:r>
            <a:r>
              <a:rPr lang="ru-RU" b="1" dirty="0" err="1" smtClean="0">
                <a:solidFill>
                  <a:schemeClr val="tx2"/>
                </a:solidFill>
              </a:rPr>
              <a:t>коммуникативно</a:t>
            </a:r>
            <a:r>
              <a:rPr lang="ru-RU" b="1" dirty="0" smtClean="0">
                <a:solidFill>
                  <a:schemeClr val="tx2"/>
                </a:solidFill>
              </a:rPr>
              <a:t>, физически и психически развить ребенка. Сформировать устойчивость к стрессам, к внешней и внутренней агрессии, сформировать способности, желание учиться. При этом надо учитывать, что дети сегодняшние, это дети не те, что были вчера.</a:t>
            </a:r>
            <a:br>
              <a:rPr lang="ru-RU" b="1" dirty="0" smtClean="0">
                <a:solidFill>
                  <a:schemeClr val="tx2"/>
                </a:solidFill>
              </a:rPr>
            </a:br>
            <a:r>
              <a:rPr lang="ru-RU" b="1" dirty="0" smtClean="0">
                <a:solidFill>
                  <a:schemeClr val="tx2"/>
                </a:solidFill>
              </a:rPr>
              <a:t/>
            </a:r>
            <a:br>
              <a:rPr lang="ru-RU" b="1" dirty="0" smtClean="0">
                <a:solidFill>
                  <a:schemeClr val="tx2"/>
                </a:solidFill>
              </a:rPr>
            </a:br>
            <a:r>
              <a:rPr lang="ru-RU" b="1" dirty="0" smtClean="0">
                <a:solidFill>
                  <a:schemeClr val="tx2"/>
                </a:solidFill>
              </a:rPr>
              <a:t>Задача детского сада создать условия для включения родителей будущих первоклассников в процесс подготовки ребенка к школе, через знакомство родителей с критериями готовности детей к школе, информированность родителей о проблемах первоклассников </a:t>
            </a:r>
            <a:r>
              <a:rPr lang="ru-RU" b="1" i="1" dirty="0" smtClean="0">
                <a:solidFill>
                  <a:schemeClr val="tx2"/>
                </a:solidFill>
              </a:rPr>
              <a:t>(в период адаптации к школе)</a:t>
            </a:r>
            <a:r>
              <a:rPr lang="ru-RU" b="1" dirty="0" smtClean="0">
                <a:solidFill>
                  <a:schemeClr val="tx2"/>
                </a:solidFill>
              </a:rPr>
              <a:t> их причинах. Мы предлагаем родителям практические советы и рекомендации по подготовке ребенка к школе. И я как воспитатель подготовительной группы, предлагаю способы воспитания будущего первоклассника.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090057" y="587829"/>
            <a:ext cx="9490755" cy="3853542"/>
          </a:xfrm>
        </p:spPr>
        <p:txBody>
          <a:bodyPr/>
          <a:lstStyle/>
          <a:p>
            <a:r>
              <a:rPr lang="ru-RU" b="1" dirty="0" smtClean="0">
                <a:solidFill>
                  <a:schemeClr val="tx2"/>
                </a:solidFill>
              </a:rPr>
              <a:t>Совсем скоро в школу! Как сложится обучение ребенка в первом классе, во многом зависит от общих усилий. Как встретится ребенок со школой, во многом будет зависеть от того, какое отношение к школе у него сложится, какие ожидания будут сформированы. Формирование стремления стать учениками - это обогащение общего развития дошкольника, создание положительной психологической установки на новый этап жизни. Серьезное отношение семьи к подготовке ребенка к школе должно основываться на стремлении сформировать у ребенка желание многое узнать и многому научиться, воспитании в детях самостоятельности, интереса к школе, доброжелательного отношения к окружающим, уверенности в себе, отсутствии боязни высказывать свои мысли и задавать вопросы, проявлять активность в общении с педагогами.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304800"/>
            <a:ext cx="9372600" cy="988741"/>
          </a:xfrm>
        </p:spPr>
        <p:txBody>
          <a:bodyPr>
            <a:normAutofit fontScale="90000"/>
          </a:bodyPr>
          <a:lstStyle/>
          <a:p>
            <a:pPr algn="ctr"/>
            <a:r>
              <a:rPr lang="ru-RU" dirty="0" smtClean="0">
                <a:solidFill>
                  <a:srgbClr val="002060"/>
                </a:solidFill>
              </a:rPr>
              <a:t>Чем же характеризуется самостоятельный ребенок?</a:t>
            </a:r>
            <a:endParaRPr lang="ru-RU" dirty="0">
              <a:solidFill>
                <a:srgbClr val="002060"/>
              </a:solidFill>
            </a:endParaRPr>
          </a:p>
        </p:txBody>
      </p:sp>
      <p:sp>
        <p:nvSpPr>
          <p:cNvPr id="3" name="Содержимое 2"/>
          <p:cNvSpPr>
            <a:spLocks noGrp="1"/>
          </p:cNvSpPr>
          <p:nvPr>
            <p:ph idx="1"/>
          </p:nvPr>
        </p:nvSpPr>
        <p:spPr>
          <a:xfrm>
            <a:off x="2208213" y="1315844"/>
            <a:ext cx="9372600" cy="4683512"/>
          </a:xfrm>
        </p:spPr>
        <p:txBody>
          <a:bodyPr>
            <a:normAutofit fontScale="85000" lnSpcReduction="10000"/>
          </a:bodyPr>
          <a:lstStyle/>
          <a:p>
            <a:r>
              <a:rPr lang="ru-RU" b="1" dirty="0" smtClean="0">
                <a:solidFill>
                  <a:schemeClr val="tx2"/>
                </a:solidFill>
              </a:rPr>
              <a:t>Самостоятельный ребенок - это, прежде всего, ребенок, который в результате опыта успешной деятельности, подкрепленной одобрением окружающих, чувствует себя уверенно. Вся ситуация школьного обучения (новые требования к поведению и деятельности ученика, новые права, обязанности, отношения) основывается на том, что за годы дошкольного детства у ребенка сформировались основы самостоятельности, элементы </a:t>
            </a:r>
            <a:r>
              <a:rPr lang="ru-RU" b="1" dirty="0" err="1" smtClean="0">
                <a:solidFill>
                  <a:schemeClr val="tx2"/>
                </a:solidFill>
              </a:rPr>
              <a:t>саморегуляции</a:t>
            </a:r>
            <a:r>
              <a:rPr lang="ru-RU" b="1" dirty="0" smtClean="0">
                <a:solidFill>
                  <a:schemeClr val="tx2"/>
                </a:solidFill>
              </a:rPr>
              <a:t>, организованности. Умение относительно самостоятельно решать доступные задачи составляет предпосылки социальной зрелости, необходимой в школе.</a:t>
            </a:r>
          </a:p>
          <a:p>
            <a:r>
              <a:rPr lang="ru-RU" b="1" dirty="0" smtClean="0">
                <a:solidFill>
                  <a:schemeClr val="tx2"/>
                </a:solidFill>
              </a:rPr>
              <a:t>Опыт показывает, что первоклассник, у которого не развито это качество, испытывает в школе серьезные нервно-психические перегрузки. Новая обстановка, новые требования вызывают у него чувство тревоги и неуверенности в себе. Привычка к постоянной опеке взрослого, исполнительская модель поведения, сложившаяся у такого ребенка в дошкольном детстве, мешают ему войти в общий ритм работы класса, делают его беспомощным при выполнении заданий. Непродуманная тактика воспитания, стремление взрослого, даже из самых лучших побуждений.</a:t>
            </a:r>
          </a:p>
          <a:p>
            <a:r>
              <a:rPr lang="ru-RU" b="1" dirty="0" smtClean="0">
                <a:solidFill>
                  <a:schemeClr val="tx2"/>
                </a:solidFill>
              </a:rPr>
              <a:t>Постоянно опекать и помогать ребенку в элементарных делах заранее создают серьезные трудности для его обучения. Адаптация к школе таких детей значительно затягивается. </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304800"/>
            <a:ext cx="9612080" cy="5672254"/>
          </a:xfrm>
        </p:spPr>
        <p:txBody>
          <a:bodyPr>
            <a:normAutofit fontScale="90000"/>
          </a:bodyPr>
          <a:lstStyle/>
          <a:p>
            <a:r>
              <a:rPr lang="ru-RU" b="1" dirty="0" smtClean="0">
                <a:solidFill>
                  <a:schemeClr val="tx2"/>
                </a:solidFill>
              </a:rPr>
              <a:t>Интеллектуальная готовность </a:t>
            </a:r>
            <a:r>
              <a:rPr lang="ru-RU" dirty="0" smtClean="0">
                <a:solidFill>
                  <a:schemeClr val="tx2"/>
                </a:solidFill>
              </a:rPr>
              <a:t>- включает багаж знаний ребенка, наличие у него специальных умений и навыков (умения сравнивать, обобщать, анализировать, классифицировать полученную информацию, иметь достаточно высокий уровень развития второй сигнальной системы, иначе говоря, восприятия речи). Умственные умения могут выражаться и в умении читать, считать. Однако читающий и даже умеющий писать, ребенок вовсе не обязательно хорошо </a:t>
            </a:r>
            <a:r>
              <a:rPr lang="ru-RU" b="1" dirty="0" smtClean="0">
                <a:solidFill>
                  <a:schemeClr val="tx2"/>
                </a:solidFill>
              </a:rPr>
              <a:t>подготовлен к школе</a:t>
            </a:r>
            <a:r>
              <a:rPr lang="ru-RU" dirty="0" smtClean="0">
                <a:solidFill>
                  <a:schemeClr val="tx2"/>
                </a:solidFill>
              </a:rPr>
              <a:t>. Гораздо важнее научить </a:t>
            </a:r>
            <a:r>
              <a:rPr lang="ru-RU" b="1" dirty="0" smtClean="0">
                <a:solidFill>
                  <a:schemeClr val="tx2"/>
                </a:solidFill>
              </a:rPr>
              <a:t>дошкольника</a:t>
            </a:r>
            <a:r>
              <a:rPr lang="ru-RU" dirty="0" smtClean="0">
                <a:solidFill>
                  <a:schemeClr val="tx2"/>
                </a:solidFill>
              </a:rPr>
              <a:t> грамотному пересказу, умению рассуждать и мыслить логически.</a:t>
            </a:r>
            <a:endParaRPr lang="ru-RU"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304800"/>
            <a:ext cx="9372600" cy="5806068"/>
          </a:xfrm>
        </p:spPr>
        <p:txBody>
          <a:bodyPr/>
          <a:lstStyle/>
          <a:p>
            <a:r>
              <a:rPr lang="ru-RU" b="1" dirty="0" smtClean="0">
                <a:solidFill>
                  <a:schemeClr val="tx2"/>
                </a:solidFill>
              </a:rPr>
              <a:t>Социальная готовность </a:t>
            </a:r>
            <a:r>
              <a:rPr lang="ru-RU" dirty="0" smtClean="0">
                <a:solidFill>
                  <a:schemeClr val="tx2"/>
                </a:solidFill>
              </a:rPr>
              <a:t>- это настрой ребенка на работу и сотрудничество с другими людьми, в частности взрослыми, принявшими на себя роль учителей-наставников. Имея данный компонент готовности, ребёнок, может быть, внимателен на протяжении 30-40 минут, может работать в коллективе. Привыкнув к определенным требованиям, манере общения педагогов, дети начинают демонстрировать более высокие и стабильные результаты учения.</a:t>
            </a:r>
            <a:endParaRPr lang="ru-RU" dirty="0">
              <a:solidFill>
                <a:schemeClr val="tx2"/>
              </a:solidFill>
            </a:endParaRPr>
          </a:p>
        </p:txBody>
      </p:sp>
    </p:spTree>
  </p:cSld>
  <p:clrMapOvr>
    <a:masterClrMapping/>
  </p:clrMapOvr>
</p:sld>
</file>

<file path=ppt/theme/theme1.xml><?xml version="1.0" encoding="utf-8"?>
<a:theme xmlns:a="http://schemas.openxmlformats.org/drawingml/2006/main" name="TF03461883">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9532261_TF03461883" id="{671D4EC8-F0D2-4082-A1EE-2E45D761EB1A}" vid="{F8D861EF-0C3B-4A7E-8226-1AE546DA2581}"/>
    </a:ext>
  </a:extLst>
</a:theme>
</file>

<file path=ppt/theme/theme2.xml><?xml version="1.0" encoding="utf-8"?>
<a:theme xmlns:a="http://schemas.openxmlformats.org/drawingml/2006/main" name="Тема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TF03461883</Template>
  <TotalTime>137</TotalTime>
  <Words>1650</Words>
  <Application>Microsoft Office PowerPoint</Application>
  <PresentationFormat>Произвольный</PresentationFormat>
  <Paragraphs>60</Paragraphs>
  <Slides>16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TF03461883</vt:lpstr>
      <vt:lpstr>Подготовка детей к школе в соответствии с Федеральными государственными образовательными стандартами дошкольного образования</vt:lpstr>
      <vt:lpstr>Слайд 2</vt:lpstr>
      <vt:lpstr>Каким должен быть выпускник детского сада в соответствии со стандартоми?</vt:lpstr>
      <vt:lpstr>А каким образом ФГОС ДО обеспечивает подготовку детей к школе?</vt:lpstr>
      <vt:lpstr>Слайд 5</vt:lpstr>
      <vt:lpstr>Слайд 6</vt:lpstr>
      <vt:lpstr>Чем же характеризуется самостоятельный ребенок?</vt:lpstr>
      <vt:lpstr>Интеллектуальная готовность - включает багаж знаний ребенка, наличие у него специальных умений и навыков (умения сравнивать, обобщать, анализировать, классифицировать полученную информацию, иметь достаточно высокий уровень развития второй сигнальной системы, иначе говоря, восприятия речи). Умственные умения могут выражаться и в умении читать, считать. Однако читающий и даже умеющий писать, ребенок вовсе не обязательно хорошо подготовлен к школе. Гораздо важнее научить дошкольника грамотному пересказу, умению рассуждать и мыслить логически.</vt:lpstr>
      <vt:lpstr>Социальная готовность - это настрой ребенка на работу и сотрудничество с другими людьми, в частности взрослыми, принявшими на себя роль учителей-наставников. Имея данный компонент готовности, ребёнок, может быть, внимателен на протяжении 30-40 минут, может работать в коллективе. Привыкнув к определенным требованиям, манере общения педагогов, дети начинают демонстрировать более высокие и стабильные результаты учения.</vt:lpstr>
      <vt:lpstr>Мотивационная готовность - предполагает обоснованное желание идти в школу. В психологии различают разные мотивы готовности ребенка к школе: игровой, познавательный, социальный. Ребенок с игровым мотивом ("Там много ребят, и можно будет играть с ними") не готов к обучению в школе. Познавательный мотив характеризуются тем, что ребенок хочет узнать что-то новое, интересное. Это наиболее оптимальный мотив, имея который, ребенок будет успешен в первом классе и в период обучения в начальной школе. Социальный мотив характеризуется тем, что ребенок желает приобрести новый социальный статус: стать школьником, иметь портфель, учебники, школьные принадлежности, свое рабочее место. Но не следует отталкиваться от того, что только познавательный мотив – самый основной, и если ребенок этого мотива не имеет, то он не может идти учиться в школу. Кстати педагоги начальной школы ориентированы на игровой мотив и во многом свою деятельность, и процесс обучения осуществляют, используя игровые формы.</vt:lpstr>
      <vt:lpstr>Что необходимо знать и уметь ребёнку, поступающему в школу:</vt:lpstr>
      <vt:lpstr>Слайд 12</vt:lpstr>
      <vt:lpstr>Слайд 13</vt:lpstr>
      <vt:lpstr>Советы родителям:</vt:lpstr>
      <vt:lpstr>Слайд 15</vt:lpstr>
      <vt:lpstr>Слайд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детей к школе в соответствии с Федеральным государственным образовательным стандартом дошкольного образования</dc:title>
  <dc:creator>euroset</dc:creator>
  <cp:lastModifiedBy>euroset</cp:lastModifiedBy>
  <cp:revision>15</cp:revision>
  <dcterms:created xsi:type="dcterms:W3CDTF">2019-05-02T14:07:46Z</dcterms:created>
  <dcterms:modified xsi:type="dcterms:W3CDTF">2019-05-14T15:22:47Z</dcterms:modified>
</cp:coreProperties>
</file>