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8" r:id="rId1"/>
  </p:sldMasterIdLst>
  <p:sldIdLst>
    <p:sldId id="268" r:id="rId2"/>
    <p:sldId id="260" r:id="rId3"/>
    <p:sldId id="256" r:id="rId4"/>
    <p:sldId id="261" r:id="rId5"/>
    <p:sldId id="262" r:id="rId6"/>
    <p:sldId id="264" r:id="rId7"/>
    <p:sldId id="265" r:id="rId8"/>
    <p:sldId id="266" r:id="rId9"/>
    <p:sldId id="267" r:id="rId10"/>
    <p:sldId id="257" r:id="rId11"/>
    <p:sldId id="258" r:id="rId12"/>
    <p:sldId id="259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5C609-8A87-4D80-9E30-21D2023CFB93}" type="datetimeFigureOut">
              <a:rPr lang="ru-RU" smtClean="0"/>
              <a:t>08.02.2016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FF38E-39E5-434E-9A19-E425FADB65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66834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5C609-8A87-4D80-9E30-21D2023CFB93}" type="datetimeFigureOut">
              <a:rPr lang="ru-RU" smtClean="0"/>
              <a:t>08.02.2016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FF38E-39E5-434E-9A19-E425FADB65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04306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5C609-8A87-4D80-9E30-21D2023CFB93}" type="datetimeFigureOut">
              <a:rPr lang="ru-RU" smtClean="0"/>
              <a:t>08.02.2016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FF38E-39E5-434E-9A19-E425FADB65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50439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5C609-8A87-4D80-9E30-21D2023CFB93}" type="datetimeFigureOut">
              <a:rPr lang="ru-RU" smtClean="0"/>
              <a:t>08.02.2016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FF38E-39E5-434E-9A19-E425FADB65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68551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5C609-8A87-4D80-9E30-21D2023CFB93}" type="datetimeFigureOut">
              <a:rPr lang="ru-RU" smtClean="0"/>
              <a:t>08.02.2016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FF38E-39E5-434E-9A19-E425FADB65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973942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5C609-8A87-4D80-9E30-21D2023CFB93}" type="datetimeFigureOut">
              <a:rPr lang="ru-RU" smtClean="0"/>
              <a:t>08.02.2016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FF38E-39E5-434E-9A19-E425FADB65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858868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5C609-8A87-4D80-9E30-21D2023CFB93}" type="datetimeFigureOut">
              <a:rPr lang="ru-RU" smtClean="0"/>
              <a:t>08.02.2016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FF38E-39E5-434E-9A19-E425FADB65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519855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5C609-8A87-4D80-9E30-21D2023CFB93}" type="datetimeFigureOut">
              <a:rPr lang="ru-RU" smtClean="0"/>
              <a:t>08.02.2016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FF38E-39E5-434E-9A19-E425FADB65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366356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5C609-8A87-4D80-9E30-21D2023CFB93}" type="datetimeFigureOut">
              <a:rPr lang="ru-RU" smtClean="0"/>
              <a:t>08.02.2016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FF38E-39E5-434E-9A19-E425FADB65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94785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5C609-8A87-4D80-9E30-21D2023CFB93}" type="datetimeFigureOut">
              <a:rPr lang="ru-RU" smtClean="0"/>
              <a:t>08.02.2016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4A5FF38E-39E5-434E-9A19-E425FADB65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62046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5C609-8A87-4D80-9E30-21D2023CFB93}" type="datetimeFigureOut">
              <a:rPr lang="ru-RU" smtClean="0"/>
              <a:t>08.02.2016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FF38E-39E5-434E-9A19-E425FADB65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13884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5C609-8A87-4D80-9E30-21D2023CFB93}" type="datetimeFigureOut">
              <a:rPr lang="ru-RU" smtClean="0"/>
              <a:t>08.02.2016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FF38E-39E5-434E-9A19-E425FADB65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11614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5C609-8A87-4D80-9E30-21D2023CFB93}" type="datetimeFigureOut">
              <a:rPr lang="ru-RU" smtClean="0"/>
              <a:t>08.02.2016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FF38E-39E5-434E-9A19-E425FADB65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72265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5C609-8A87-4D80-9E30-21D2023CFB93}" type="datetimeFigureOut">
              <a:rPr lang="ru-RU" smtClean="0"/>
              <a:t>08.02.2016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FF38E-39E5-434E-9A19-E425FADB65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46093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5C609-8A87-4D80-9E30-21D2023CFB93}" type="datetimeFigureOut">
              <a:rPr lang="ru-RU" smtClean="0"/>
              <a:t>08.02.2016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FF38E-39E5-434E-9A19-E425FADB65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62525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5C609-8A87-4D80-9E30-21D2023CFB93}" type="datetimeFigureOut">
              <a:rPr lang="ru-RU" smtClean="0"/>
              <a:t>08.02.2016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FF38E-39E5-434E-9A19-E425FADB65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3757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5C609-8A87-4D80-9E30-21D2023CFB93}" type="datetimeFigureOut">
              <a:rPr lang="ru-RU" smtClean="0"/>
              <a:t>08.02.2016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FF38E-39E5-434E-9A19-E425FADB65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42030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0865C609-8A87-4D80-9E30-21D2023CFB93}" type="datetimeFigureOut">
              <a:rPr lang="ru-RU" smtClean="0"/>
              <a:t>08.02.2016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4A5FF38E-39E5-434E-9A19-E425FADB65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49999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9" r:id="rId1"/>
    <p:sldLayoutId id="2147483750" r:id="rId2"/>
    <p:sldLayoutId id="2147483751" r:id="rId3"/>
    <p:sldLayoutId id="2147483752" r:id="rId4"/>
    <p:sldLayoutId id="2147483753" r:id="rId5"/>
    <p:sldLayoutId id="2147483754" r:id="rId6"/>
    <p:sldLayoutId id="2147483755" r:id="rId7"/>
    <p:sldLayoutId id="2147483756" r:id="rId8"/>
    <p:sldLayoutId id="2147483757" r:id="rId9"/>
    <p:sldLayoutId id="2147483758" r:id="rId10"/>
    <p:sldLayoutId id="2147483759" r:id="rId11"/>
    <p:sldLayoutId id="2147483760" r:id="rId12"/>
    <p:sldLayoutId id="2147483761" r:id="rId13"/>
    <p:sldLayoutId id="2147483762" r:id="rId14"/>
    <p:sldLayoutId id="2147483763" r:id="rId15"/>
    <p:sldLayoutId id="2147483764" r:id="rId16"/>
    <p:sldLayoutId id="2147483765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 </a:t>
            </a:r>
            <a:r>
              <a:rPr lang="ru-RU" sz="4000" dirty="0" smtClean="0"/>
              <a:t>Виды занятий по формированию, обогащению и активации словаря детей дошкольного возраста посредством ознакомления с окружающим миром.</a:t>
            </a:r>
            <a:endParaRPr lang="ru-RU" sz="4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/>
              <a:t>Автор презентации: Мирзоева </a:t>
            </a:r>
            <a:r>
              <a:rPr lang="ru-RU" dirty="0" smtClean="0"/>
              <a:t>З.М.</a:t>
            </a:r>
            <a:endParaRPr lang="ru-RU" dirty="0"/>
          </a:p>
          <a:p>
            <a:r>
              <a:rPr lang="ru-RU" dirty="0"/>
              <a:t>МАДОУ №65 </a:t>
            </a:r>
            <a:r>
              <a:rPr lang="ru-RU" dirty="0" err="1" smtClean="0"/>
              <a:t>г.Тюмень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532852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ПОРУЧЕНИЯ И ЗАДАНИЯ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06582" y="1413164"/>
            <a:ext cx="10855036" cy="4957763"/>
          </a:xfrm>
        </p:spPr>
        <p:txBody>
          <a:bodyPr>
            <a:normAutofit fontScale="92500" lnSpcReduction="20000"/>
          </a:bodyPr>
          <a:lstStyle/>
          <a:p>
            <a:pPr marL="342900" lvl="0" indent="-342900" algn="just">
              <a:lnSpc>
                <a:spcPct val="100000"/>
              </a:lnSpc>
              <a:spcBef>
                <a:spcPct val="20000"/>
              </a:spcBef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</a:t>
            </a:r>
            <a:r>
              <a:rPr lang="ru-RU" sz="27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Существует еще один методический прием, тоже связанный с разговором, которому мы придаем громадное воспитательное значение,— </a:t>
            </a:r>
            <a:r>
              <a:rPr lang="ru-RU" sz="27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это методически продуманные поручения, которые даются детям. </a:t>
            </a:r>
          </a:p>
          <a:p>
            <a:pPr marL="342900" lvl="0" indent="-342900" algn="just">
              <a:lnSpc>
                <a:spcPct val="100000"/>
              </a:lnSpc>
              <a:spcBef>
                <a:spcPct val="20000"/>
              </a:spcBef>
            </a:pPr>
            <a:r>
              <a:rPr lang="ru-RU" sz="27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Прием этот  широко представлен в семье, в которой в одних случаях сознательно, в других бессознательно дети </a:t>
            </a:r>
            <a:r>
              <a:rPr lang="ru-RU" sz="27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привлекаются к участию в общей трудовой жизни.</a:t>
            </a:r>
            <a:r>
              <a:rPr lang="ru-RU" sz="27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Но организованно он не представлен ни в детском саду, ни в школе.</a:t>
            </a:r>
          </a:p>
          <a:p>
            <a:pPr marL="0" lvl="0" indent="0" algn="just">
              <a:lnSpc>
                <a:spcPct val="100000"/>
              </a:lnSpc>
              <a:spcBef>
                <a:spcPct val="20000"/>
              </a:spcBef>
              <a:buNone/>
            </a:pPr>
            <a:r>
              <a:rPr lang="ru-RU" sz="27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342900" lvl="0" indent="-342900" algn="just">
              <a:lnSpc>
                <a:spcPct val="100000"/>
              </a:lnSpc>
              <a:spcBef>
                <a:spcPct val="20000"/>
              </a:spcBef>
            </a:pPr>
            <a:r>
              <a:rPr lang="ru-RU" sz="27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Ребенку дается определенное поручение. Желательно, чтобы такое </a:t>
            </a:r>
            <a:r>
              <a:rPr lang="ru-RU" sz="27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поручение имело практическое, ребенком осознаваемое значение</a:t>
            </a:r>
            <a:r>
              <a:rPr lang="ru-RU" sz="2700" b="1" dirty="0">
                <a:solidFill>
                  <a:srgbClr val="7030A0"/>
                </a:solidFill>
              </a:rPr>
              <a:t>.</a:t>
            </a:r>
          </a:p>
          <a:p>
            <a:pPr marL="0" indent="0">
              <a:buNone/>
            </a:pP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249777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4311" y="200891"/>
            <a:ext cx="9433071" cy="768927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этом он должен:</a:t>
            </a:r>
            <a:endParaRPr lang="ru-RU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84311" y="969819"/>
            <a:ext cx="10319762" cy="5763490"/>
          </a:xfrm>
        </p:spPr>
        <p:txBody>
          <a:bodyPr>
            <a:normAutofit fontScale="55000" lnSpcReduction="20000"/>
          </a:bodyPr>
          <a:lstStyle/>
          <a:p>
            <a:r>
              <a:rPr lang="ru-RU" sz="5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внимательно выслушать, что ему говорят,</a:t>
            </a:r>
          </a:p>
          <a:p>
            <a:pPr marL="0" indent="0">
              <a:buNone/>
            </a:pPr>
            <a:r>
              <a:rPr lang="ru-RU" sz="5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r>
              <a:rPr lang="ru-RU" sz="5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понять содержание обращенной к нему речи,</a:t>
            </a:r>
          </a:p>
          <a:p>
            <a:pPr marL="0" indent="0">
              <a:buNone/>
            </a:pPr>
            <a:r>
              <a:rPr lang="ru-RU" sz="5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r>
              <a:rPr lang="ru-RU" sz="5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 запомнить сказанное,</a:t>
            </a:r>
          </a:p>
          <a:p>
            <a:endParaRPr lang="ru-RU" sz="5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5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4) выполнить поручение,</a:t>
            </a:r>
          </a:p>
          <a:p>
            <a:pPr marL="0" indent="0">
              <a:buNone/>
            </a:pPr>
            <a:r>
              <a:rPr lang="ru-RU" sz="5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r>
              <a:rPr lang="ru-RU" sz="5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5) дать словесный отчет о выполненном,</a:t>
            </a:r>
          </a:p>
          <a:p>
            <a:pPr marL="0" indent="0">
              <a:buNone/>
            </a:pPr>
            <a:r>
              <a:rPr lang="ru-RU" sz="5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r>
              <a:rPr lang="ru-RU" sz="5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6) в итоге оказать помощь.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943372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60258" y="408709"/>
            <a:ext cx="9266816" cy="865909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Поручения  для 3-хлетних</a:t>
            </a:r>
            <a:endParaRPr lang="ru-RU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84310" y="1274618"/>
            <a:ext cx="10098089" cy="5278581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Трехлетки справляются с простым поручением, требующим не более одного действия.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такими малышами поручения могут сводиться  к простой игре: принеси мяч, отдай его Коле, принеси кубик, положи на стул и т. п.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 такими заданиями можно обращаться и к группе детей: принесите, положите и т. п.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 опыт показывает, что в большинстве случаев приходится повторять задание каждому в отдельности. В противном случае большинством задание не выполняется.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33443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Беседы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Беседа выявляет, как велика у детей потребность выражать свои мысли, как развивается их язык, если тема беседы соответствует их интересам и психике.</a:t>
            </a:r>
          </a:p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Свободная, непринужденная беседа, согретая интересом, осмысленная ценностью и значительностью ее содержания, является одним из могущественнейших факторов развития речи детей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45891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3999" y="346508"/>
            <a:ext cx="9587346" cy="1357601"/>
          </a:xfrm>
        </p:spPr>
        <p:txBody>
          <a:bodyPr>
            <a:normAutofit/>
          </a:bodyPr>
          <a:lstStyle/>
          <a:p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какого же возраста можно начинать беседовать с детьми?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 это вполне возможно уже с трех-, четырехлетними детьми, если они владеют речью в должной для их возраста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мере.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3999" y="2147454"/>
            <a:ext cx="9587346" cy="4045527"/>
          </a:xfrm>
        </p:spPr>
        <p:txBody>
          <a:bodyPr>
            <a:normAutofit fontScale="92500" lnSpcReduction="20000"/>
          </a:bodyPr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такими  маленькими детьми  беседы должны по возможности проводиться индивидуально, при наличии того предмета, явления, которым беседа вызвана. 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ребенка     раннего   возраста   память   проявляется в форме узнавания, т. е. в форме восприятия.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Он воспринимает вещь как знакомую и очень редко вспоминает то, что отсутствует перед его глазами. 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Он может быть внимателен только к тому, что находится  в поле его зрения.  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Его  мышление  носит  преимущественно  непосредственный   характер.   Он   устанавливает   мыслительные связи  между  наглядно воспринимаемыми элементами.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233266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9696307" cy="1378527"/>
          </a:xfrm>
        </p:spPr>
        <p:txBody>
          <a:bodyPr>
            <a:normAutofit/>
          </a:bodyPr>
          <a:lstStyle/>
          <a:p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Темы для бесед могут быть чрезвычайно </a:t>
            </a:r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разнообразны</a:t>
            </a:r>
            <a:endParaRPr lang="ru-RU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84310" y="1925783"/>
            <a:ext cx="10111945" cy="469669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/>
              <a:t> </a:t>
            </a:r>
            <a:endParaRPr lang="ru-RU" dirty="0" smtClean="0"/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их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подсказывает жизнь домашняя, детского сада, живое общение с детьми в быту.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Следует обратить внимание на беседы по вопросам этики и культуры.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Детям надо разъяснять, что следует уступать место старому, слабому, оказывать помощь в ней нуждающемуся. На эти факты надо обращать внимание детей, с ними говорить об этом, не упуская случая подчеркнуть и то, что заслуживает похвалы и одобрения.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Надо учить детей, входя в дом, снимать головной убор, здороваться, прощаться, сидеть прилично, не разваливаться, поддерживать везде и во всем чистоту и порядок и т. п. и т. д.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Воспитывает, конечно, пример, но велика роль и характеризующего то или другое явление живого слова.</a:t>
            </a:r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897500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4312" y="401783"/>
            <a:ext cx="9571616" cy="720436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 3-4 летних детей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85456" y="845127"/>
            <a:ext cx="10113817" cy="5777346"/>
          </a:xfrm>
        </p:spPr>
        <p:txBody>
          <a:bodyPr>
            <a:normAutofit fontScale="92500" lnSpcReduction="10000"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Дети 3—4 лет в течение долгой зимы забывают о многих явлениях лета.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Заговорите с «ними к концу зимы о мухах, бабочках, земляных червях, о грозе, реке и т. п., и вы убедитесь, что в их памяти и сознании не сохранилось соответствующих образов, хотя они все это видели, наблюдали.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 начните с ними вспоминать о характерных  и  ярких  эпизодах  последнего  лета,  о связанных с этим предметах и явлениях, покажите им соответствующие картинки, и вы убедитесь, что когда-то живые, но, казалось, потухшие образы начнут оживать и находить отражение в слове. Чтобы беседы носили оживленный характер и достигали наибольшего (в смысле развития мыслительной способности детей и их речи), надо стремиться извлекать самостоятельную мысль детей, личное их отношение к предмету.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Умение спрашивать — дело нелегкое, но еще труднее приучать детей к свободной речи, к расспрашиванию в пределах того материала, который беседа охватывает.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Попытки детей уяснить, осветить этот материал путем личной инициативы, личных вопросов, исканий надо всячески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поощрять.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552416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9557762" cy="755073"/>
          </a:xfrm>
        </p:spPr>
        <p:txBody>
          <a:bodyPr/>
          <a:lstStyle/>
          <a:p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РАССКАЗЫВАНИЕ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84310" y="1343891"/>
            <a:ext cx="9862563" cy="4447309"/>
          </a:xfrm>
        </p:spPr>
        <p:txBody>
          <a:bodyPr>
            <a:normAutofit lnSpcReduction="10000"/>
          </a:bodyPr>
          <a:lstStyle/>
          <a:p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Рассказу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должно быть отведено большое место в развитии речи детей.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Рассказ является той формой и образцом речи, которые раньше других овладевают вниманием и интересом детей и оказывают влияние на развитие их языка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Задача рассказа — доставлять радость и этим путем развивать ум, чувства и речь ребенка. Это в то же время и вернейший путь к установлению близости, понимания между рассказчиком и детьми.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330398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976745"/>
          </a:xfrm>
        </p:spPr>
        <p:txBody>
          <a:bodyPr>
            <a:normAutofit fontScale="90000"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Роль рассказчика иногда почти граничит с ролью актера.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84310" y="1953491"/>
            <a:ext cx="10018714" cy="4544291"/>
          </a:xfrm>
        </p:spPr>
        <p:txBody>
          <a:bodyPr>
            <a:normAutofit fontScale="70000" lnSpcReduction="20000"/>
          </a:bodyPr>
          <a:lstStyle/>
          <a:p>
            <a:endParaRPr lang="ru-RU" sz="3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3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Выразительная 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мимика и удачный жест способствуют силе впечатления</a:t>
            </a:r>
          </a:p>
          <a:p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Оставаться при этом естественным, непринужденным, соблюдать чувство меры, избегать натяжек и фальши, к которым дети так чувствительны, — дело нелегкое. </a:t>
            </a:r>
          </a:p>
          <a:p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рассказчик прост и  естествен,— просто и естественно отзовутся на его замысел дети</a:t>
            </a:r>
            <a:r>
              <a:rPr lang="ru-RU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Изложение материала</a:t>
            </a:r>
            <a:r>
              <a:rPr lang="ru-RU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является образцом, откуда дети перенимают слова, выражения, интонацию и модуляцию голоса. </a:t>
            </a:r>
          </a:p>
          <a:p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Известно, как велика в этом смысле сила подражательности у детей. </a:t>
            </a:r>
          </a:p>
          <a:p>
            <a:endParaRPr lang="ru-RU" dirty="0" smtClean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020697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4310" y="214747"/>
            <a:ext cx="9474634" cy="796636"/>
          </a:xfrm>
        </p:spPr>
        <p:txBody>
          <a:bodyPr/>
          <a:lstStyle/>
          <a:p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Что же рассказывать детям?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84310" y="1482437"/>
            <a:ext cx="10222781" cy="5056908"/>
          </a:xfrm>
        </p:spPr>
        <p:txBody>
          <a:bodyPr>
            <a:normAutofit lnSpcReduction="10000"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 все, что доступно их возрасту и пониманию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сказка,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повесть,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событие из жизни человека, животных, растений,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проявления бьющей кругом жизни, многое, с чем они встретятся потом в книге, — все это должно пройти на заре их жизни перед их сознанием в виде яркого, образного рассказа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Особое внимание должно быть уделено народному творчеству.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Присущая сказкам необычайная простота, яркость, образность, особенность повторно воспроизводить одни и те же речевые формы и образы заставляют выдвигать сказки как фактор культуры речи детей первенствующего значения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788852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4310" y="311728"/>
            <a:ext cx="9557762" cy="741218"/>
          </a:xfrm>
        </p:spPr>
        <p:txBody>
          <a:bodyPr/>
          <a:lstStyle/>
          <a:p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ЗАУЧИВАНИЕ СТИХОТВОРЕНИЯ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84310" y="1052947"/>
            <a:ext cx="9945690" cy="5527962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  <a:p>
            <a:pPr marL="0" indent="0">
              <a:buNone/>
            </a:pP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Стихотворение имеет то громадное преимущество, что оно действует на душу ребенка силой и обаянием ритма.</a:t>
            </a:r>
          </a:p>
          <a:p>
            <a:pPr marL="0" indent="0">
              <a:buNone/>
            </a:pP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Дети любят стихи, любят их слушать и произносить. </a:t>
            </a:r>
          </a:p>
          <a:p>
            <a:pPr marL="0" indent="0">
              <a:buNone/>
            </a:pP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Мы знаем, как рано ребенок начинает интересоваться миром звуков, отзываться на него, проявлять рано выраженную чуткость к восприятию ритма. </a:t>
            </a:r>
          </a:p>
          <a:p>
            <a:pPr marL="0" indent="0">
              <a:buNone/>
            </a:pP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Законы ритма он постигает легче и быстрее, чем мир форм и цветов</a:t>
            </a:r>
            <a:r>
              <a:rPr lang="ru-RU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первом месте стоит материал народного творчества. Прелестные народные песенки, шутки, прибаутки, </a:t>
            </a:r>
            <a:r>
              <a:rPr lang="ru-RU" sz="8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потешки</a:t>
            </a:r>
            <a:r>
              <a:rPr lang="ru-RU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 по содержанию, так и по форме и языку более чем что-либо отвечают требованиям, которые должны предъявляться к стихам для маленьких.</a:t>
            </a:r>
          </a:p>
          <a:p>
            <a:pPr marL="0" indent="0">
              <a:buNone/>
            </a:pP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 :</a:t>
            </a:r>
          </a:p>
          <a:p>
            <a:pPr marL="0" indent="0">
              <a:buNone/>
            </a:pP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простота и четкость ритма,</a:t>
            </a:r>
          </a:p>
          <a:p>
            <a:pPr marL="0" indent="0">
              <a:buNone/>
            </a:pP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краткость самого стишка и отдельных строк,</a:t>
            </a:r>
          </a:p>
          <a:p>
            <a:pPr marL="0" indent="0">
              <a:buNone/>
            </a:pP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простота и ясность знакомых детям образов,</a:t>
            </a:r>
          </a:p>
          <a:p>
            <a:pPr marL="0" indent="0">
              <a:buNone/>
            </a:pP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отсутствие описательного и созерцательного моментов при ярко выраженной действенности. 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971455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араллакс">
  <a:themeElements>
    <a:clrScheme name="Параллакс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Параллакс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Параллакс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TM03457496[[fn=Параллакс]]</Template>
  <TotalTime>129</TotalTime>
  <Words>937</Words>
  <Application>Microsoft Office PowerPoint</Application>
  <PresentationFormat>Широкоэкранный</PresentationFormat>
  <Paragraphs>86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6" baseType="lpstr">
      <vt:lpstr>Arial</vt:lpstr>
      <vt:lpstr>Corbel</vt:lpstr>
      <vt:lpstr>Times New Roman</vt:lpstr>
      <vt:lpstr>Параллакс</vt:lpstr>
      <vt:lpstr> Виды занятий по формированию, обогащению и активации словаря детей дошкольного возраста посредством ознакомления с окружающим миром.</vt:lpstr>
      <vt:lpstr>Беседы</vt:lpstr>
      <vt:lpstr>С какого же возраста можно начинать беседовать с детьми?  Да это вполне возможно уже с трех-, четырехлетними детьми, если они владеют речью в должной для их возраста мере.</vt:lpstr>
      <vt:lpstr>Темы для бесед могут быть чрезвычайно разнообразны</vt:lpstr>
      <vt:lpstr>Особенности 3-4 летних детей </vt:lpstr>
      <vt:lpstr>РАССКАЗЫВАНИЕ</vt:lpstr>
      <vt:lpstr>Роль рассказчика иногда почти граничит с ролью актера. </vt:lpstr>
      <vt:lpstr>Что же рассказывать детям?</vt:lpstr>
      <vt:lpstr>ЗАУЧИВАНИЕ СТИХОТВОРЕНИЯ</vt:lpstr>
      <vt:lpstr> ПОРУЧЕНИЯ И ЗАДАНИЯ   </vt:lpstr>
      <vt:lpstr>При этом он должен:</vt:lpstr>
      <vt:lpstr>Поручения  для 3-хлетних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що</dc:creator>
  <cp:lastModifiedBy>що</cp:lastModifiedBy>
  <cp:revision>15</cp:revision>
  <dcterms:created xsi:type="dcterms:W3CDTF">2016-01-31T07:59:00Z</dcterms:created>
  <dcterms:modified xsi:type="dcterms:W3CDTF">2016-02-08T17:38:21Z</dcterms:modified>
</cp:coreProperties>
</file>